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handoutMasterIdLst>
    <p:handoutMasterId r:id="rId66"/>
  </p:handoutMasterIdLst>
  <p:sldIdLst>
    <p:sldId id="257" r:id="rId2"/>
    <p:sldId id="336" r:id="rId3"/>
    <p:sldId id="337" r:id="rId4"/>
    <p:sldId id="338" r:id="rId5"/>
    <p:sldId id="339" r:id="rId6"/>
    <p:sldId id="340" r:id="rId7"/>
    <p:sldId id="341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278" r:id="rId16"/>
    <p:sldId id="281" r:id="rId17"/>
    <p:sldId id="282" r:id="rId18"/>
    <p:sldId id="350" r:id="rId19"/>
    <p:sldId id="297" r:id="rId20"/>
    <p:sldId id="274" r:id="rId21"/>
    <p:sldId id="286" r:id="rId22"/>
    <p:sldId id="312" r:id="rId23"/>
    <p:sldId id="298" r:id="rId24"/>
    <p:sldId id="287" r:id="rId25"/>
    <p:sldId id="313" r:id="rId26"/>
    <p:sldId id="363" r:id="rId27"/>
    <p:sldId id="365" r:id="rId28"/>
    <p:sldId id="367" r:id="rId29"/>
    <p:sldId id="362" r:id="rId30"/>
    <p:sldId id="310" r:id="rId31"/>
    <p:sldId id="288" r:id="rId32"/>
    <p:sldId id="315" r:id="rId33"/>
    <p:sldId id="368" r:id="rId34"/>
    <p:sldId id="317" r:id="rId35"/>
    <p:sldId id="289" r:id="rId36"/>
    <p:sldId id="318" r:id="rId37"/>
    <p:sldId id="369" r:id="rId38"/>
    <p:sldId id="370" r:id="rId39"/>
    <p:sldId id="319" r:id="rId40"/>
    <p:sldId id="290" r:id="rId41"/>
    <p:sldId id="322" r:id="rId42"/>
    <p:sldId id="371" r:id="rId43"/>
    <p:sldId id="372" r:id="rId44"/>
    <p:sldId id="321" r:id="rId45"/>
    <p:sldId id="291" r:id="rId46"/>
    <p:sldId id="324" r:id="rId47"/>
    <p:sldId id="373" r:id="rId48"/>
    <p:sldId id="326" r:id="rId49"/>
    <p:sldId id="292" r:id="rId50"/>
    <p:sldId id="328" r:id="rId51"/>
    <p:sldId id="374" r:id="rId52"/>
    <p:sldId id="375" r:id="rId53"/>
    <p:sldId id="330" r:id="rId54"/>
    <p:sldId id="293" r:id="rId55"/>
    <p:sldId id="331" r:id="rId56"/>
    <p:sldId id="376" r:id="rId57"/>
    <p:sldId id="333" r:id="rId58"/>
    <p:sldId id="294" r:id="rId59"/>
    <p:sldId id="334" r:id="rId60"/>
    <p:sldId id="379" r:id="rId61"/>
    <p:sldId id="378" r:id="rId62"/>
    <p:sldId id="377" r:id="rId63"/>
    <p:sldId id="352" r:id="rId64"/>
  </p:sldIdLst>
  <p:sldSz cx="9144000" cy="6858000" type="screen4x3"/>
  <p:notesSz cx="7010400" cy="111252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3" autoAdjust="0"/>
    <p:restoredTop sz="94776"/>
  </p:normalViewPr>
  <p:slideViewPr>
    <p:cSldViewPr>
      <p:cViewPr>
        <p:scale>
          <a:sx n="91" d="100"/>
          <a:sy n="91" d="100"/>
        </p:scale>
        <p:origin x="79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notesMaster" Target="notesMasters/notesMaster1.xml"/><Relationship Id="rId66" Type="http://schemas.openxmlformats.org/officeDocument/2006/relationships/handoutMaster" Target="handoutMasters/handoutMaster1.xml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55819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55819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10567010"/>
            <a:ext cx="3037840" cy="55819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10567010"/>
            <a:ext cx="3037840" cy="55819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15945E-E73F-477A-BBE2-6F5F9EB5512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377886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55819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55819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390650"/>
            <a:ext cx="5003800" cy="3754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5354003"/>
            <a:ext cx="5608320" cy="438054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567010"/>
            <a:ext cx="3037840" cy="55819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10567010"/>
            <a:ext cx="3037840" cy="55819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D9675D-E186-4440-8A8C-284D6EE29DED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24153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D9675D-E186-4440-8A8C-284D6EE29DED}" type="slidenum">
              <a:rPr lang="es-CL" smtClean="0"/>
              <a:t>27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426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AC83-D1E2-4FDA-B9A2-C227517522A7}" type="datetimeFigureOut">
              <a:rPr lang="es-CL" smtClean="0"/>
              <a:t>17-10-16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C1A0-DB14-4E3A-BA78-B4F9BBFDB91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270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AC83-D1E2-4FDA-B9A2-C227517522A7}" type="datetimeFigureOut">
              <a:rPr lang="es-CL" smtClean="0"/>
              <a:t>17-10-16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C1A0-DB14-4E3A-BA78-B4F9BBFDB91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85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AC83-D1E2-4FDA-B9A2-C227517522A7}" type="datetimeFigureOut">
              <a:rPr lang="es-CL" smtClean="0"/>
              <a:t>17-10-16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C1A0-DB14-4E3A-BA78-B4F9BBFDB91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612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AC83-D1E2-4FDA-B9A2-C227517522A7}" type="datetimeFigureOut">
              <a:rPr lang="es-CL" smtClean="0"/>
              <a:t>17-10-16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C1A0-DB14-4E3A-BA78-B4F9BBFDB91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328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AC83-D1E2-4FDA-B9A2-C227517522A7}" type="datetimeFigureOut">
              <a:rPr lang="es-CL" smtClean="0"/>
              <a:t>17-10-16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C1A0-DB14-4E3A-BA78-B4F9BBFDB91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261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AC83-D1E2-4FDA-B9A2-C227517522A7}" type="datetimeFigureOut">
              <a:rPr lang="es-CL" smtClean="0"/>
              <a:t>17-10-16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C1A0-DB14-4E3A-BA78-B4F9BBFDB91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364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AC83-D1E2-4FDA-B9A2-C227517522A7}" type="datetimeFigureOut">
              <a:rPr lang="es-CL" smtClean="0"/>
              <a:t>17-10-16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C1A0-DB14-4E3A-BA78-B4F9BBFDB91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69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AC83-D1E2-4FDA-B9A2-C227517522A7}" type="datetimeFigureOut">
              <a:rPr lang="es-CL" smtClean="0"/>
              <a:t>17-10-16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C1A0-DB14-4E3A-BA78-B4F9BBFDB91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47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AC83-D1E2-4FDA-B9A2-C227517522A7}" type="datetimeFigureOut">
              <a:rPr lang="es-CL" smtClean="0"/>
              <a:t>17-10-16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C1A0-DB14-4E3A-BA78-B4F9BBFDB91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774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AC83-D1E2-4FDA-B9A2-C227517522A7}" type="datetimeFigureOut">
              <a:rPr lang="es-CL" smtClean="0"/>
              <a:t>17-10-16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C1A0-DB14-4E3A-BA78-B4F9BBFDB91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874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1AC83-D1E2-4FDA-B9A2-C227517522A7}" type="datetimeFigureOut">
              <a:rPr lang="es-CL" smtClean="0"/>
              <a:t>17-10-16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CC1A0-DB14-4E3A-BA78-B4F9BBFDB91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088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1AC83-D1E2-4FDA-B9A2-C227517522A7}" type="datetimeFigureOut">
              <a:rPr lang="es-CL" smtClean="0"/>
              <a:t>17-10-16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CC1A0-DB14-4E3A-BA78-B4F9BBFDB911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091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4068361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>
                <a:solidFill>
                  <a:schemeClr val="accent6">
                    <a:lumMod val="75000"/>
                  </a:schemeClr>
                </a:solidFill>
              </a:rPr>
              <a:t>Socialización informe de autoevaluación</a:t>
            </a:r>
            <a:endParaRPr lang="es-CL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44389" y="40666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373216"/>
            <a:ext cx="3312368" cy="113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2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3815" y="1268760"/>
            <a:ext cx="8229600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El camino recorrido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536504"/>
          </a:xfrm>
        </p:spPr>
        <p:txBody>
          <a:bodyPr/>
          <a:lstStyle/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Toma de encuestas a informantes claves. (estudiantes, egresados, académicos y empleadores)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Sistematización de datos, y generación de consolidados.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Análisis de las encuestas por parte del comité de autoevaluación.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Detección de Fortalezas y Debilidades.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Redacción del informe y plan de mejoramiento.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Aprobación del plan de mejoramiento por vicerrectores.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Presentación del informe a “ADC Agencia de Acreditación”.</a:t>
            </a:r>
          </a:p>
          <a:p>
            <a:endParaRPr lang="es-CL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8013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31138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Encuestas Victoria 2015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19672" y="2492896"/>
            <a:ext cx="5976664" cy="30275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CL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s-CL" sz="3600" b="1" dirty="0" smtClean="0">
                <a:solidFill>
                  <a:schemeClr val="bg2">
                    <a:lumMod val="25000"/>
                  </a:schemeClr>
                </a:solidFill>
              </a:rPr>
              <a:t>Estudiantes 		</a:t>
            </a:r>
            <a:r>
              <a:rPr lang="es-CL" sz="3600" b="1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	</a:t>
            </a:r>
            <a:r>
              <a:rPr lang="es-CL" sz="36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40</a:t>
            </a:r>
          </a:p>
          <a:p>
            <a:pPr marL="0" indent="0">
              <a:buNone/>
            </a:pPr>
            <a:r>
              <a:rPr lang="es-CL" sz="3600" b="1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Egresados			</a:t>
            </a:r>
            <a:r>
              <a:rPr lang="es-CL" sz="36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30</a:t>
            </a:r>
          </a:p>
          <a:p>
            <a:pPr marL="0" indent="0">
              <a:buNone/>
            </a:pPr>
            <a:r>
              <a:rPr lang="es-CL" sz="3600" b="1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Académicos</a:t>
            </a:r>
            <a:r>
              <a:rPr lang="es-CL" sz="3600" b="1" dirty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es-CL" sz="3600" b="1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	 	</a:t>
            </a:r>
            <a:r>
              <a:rPr lang="es-CL" sz="36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15</a:t>
            </a:r>
          </a:p>
          <a:p>
            <a:pPr marL="0" indent="0">
              <a:buNone/>
            </a:pPr>
            <a:r>
              <a:rPr lang="es-CL" sz="3600" b="1" dirty="0" smtClean="0">
                <a:solidFill>
                  <a:schemeClr val="bg2">
                    <a:lumMod val="25000"/>
                  </a:schemeClr>
                </a:solidFill>
                <a:sym typeface="Wingdings" panose="05000000000000000000" pitchFamily="2" charset="2"/>
              </a:rPr>
              <a:t>Empleadores		 	</a:t>
            </a:r>
            <a:r>
              <a:rPr lang="es-CL" sz="3600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15</a:t>
            </a:r>
            <a:endParaRPr lang="es-CL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80542" y="2166429"/>
            <a:ext cx="6398127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Fueron encuestados: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3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0408" y="1412776"/>
            <a:ext cx="8229600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Comité de Autoevaluación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065315"/>
          </a:xfrm>
        </p:spPr>
        <p:txBody>
          <a:bodyPr/>
          <a:lstStyle/>
          <a:p>
            <a:pPr marL="0" indent="0" algn="ctr">
              <a:buNone/>
            </a:pPr>
            <a:endParaRPr lang="es-CL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s-CL" b="1" dirty="0" smtClean="0">
                <a:solidFill>
                  <a:schemeClr val="bg2">
                    <a:lumMod val="25000"/>
                  </a:schemeClr>
                </a:solidFill>
              </a:rPr>
              <a:t>Damián </a:t>
            </a:r>
            <a:r>
              <a:rPr lang="es-CL" b="1" dirty="0" err="1">
                <a:solidFill>
                  <a:schemeClr val="bg2">
                    <a:lumMod val="25000"/>
                  </a:schemeClr>
                </a:solidFill>
              </a:rPr>
              <a:t>Todorovich</a:t>
            </a:r>
            <a:r>
              <a:rPr lang="es-CL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CL" b="1" dirty="0" err="1">
                <a:solidFill>
                  <a:schemeClr val="bg2">
                    <a:lumMod val="25000"/>
                  </a:schemeClr>
                </a:solidFill>
              </a:rPr>
              <a:t>Cartes</a:t>
            </a:r>
            <a:endParaRPr lang="es-CL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s-CL" b="1" dirty="0">
                <a:solidFill>
                  <a:schemeClr val="bg2">
                    <a:lumMod val="25000"/>
                  </a:schemeClr>
                </a:solidFill>
              </a:rPr>
              <a:t>Paulina Urbina Virgilio</a:t>
            </a:r>
          </a:p>
          <a:p>
            <a:pPr marL="0" indent="0" algn="ctr">
              <a:buNone/>
            </a:pPr>
            <a:r>
              <a:rPr lang="es-CL" b="1" dirty="0">
                <a:solidFill>
                  <a:schemeClr val="bg2">
                    <a:lumMod val="25000"/>
                  </a:schemeClr>
                </a:solidFill>
              </a:rPr>
              <a:t>Manuel Soto </a:t>
            </a:r>
            <a:r>
              <a:rPr lang="es-CL" b="1" dirty="0" smtClean="0">
                <a:solidFill>
                  <a:schemeClr val="bg2">
                    <a:lumMod val="25000"/>
                  </a:schemeClr>
                </a:solidFill>
              </a:rPr>
              <a:t>Rivas (Victoria)</a:t>
            </a:r>
            <a:endParaRPr lang="es-CL" b="1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s-CL" b="1" dirty="0" err="1">
                <a:solidFill>
                  <a:schemeClr val="bg2">
                    <a:lumMod val="25000"/>
                  </a:schemeClr>
                </a:solidFill>
              </a:rPr>
              <a:t>Ethian</a:t>
            </a:r>
            <a:r>
              <a:rPr lang="es-CL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CL" b="1" dirty="0" smtClean="0">
                <a:solidFill>
                  <a:schemeClr val="bg2">
                    <a:lumMod val="25000"/>
                  </a:schemeClr>
                </a:solidFill>
              </a:rPr>
              <a:t>Orellana </a:t>
            </a:r>
            <a:r>
              <a:rPr lang="es-CL" b="1" dirty="0">
                <a:solidFill>
                  <a:schemeClr val="bg2">
                    <a:lumMod val="25000"/>
                  </a:schemeClr>
                </a:solidFill>
              </a:rPr>
              <a:t>Chamaca</a:t>
            </a:r>
          </a:p>
          <a:p>
            <a:pPr marL="0" indent="0" algn="ctr">
              <a:buNone/>
            </a:pPr>
            <a:r>
              <a:rPr lang="es-CL" b="1" dirty="0">
                <a:solidFill>
                  <a:schemeClr val="bg2">
                    <a:lumMod val="25000"/>
                  </a:schemeClr>
                </a:solidFill>
              </a:rPr>
              <a:t>Hans Guthrie Solís</a:t>
            </a:r>
          </a:p>
          <a:p>
            <a:pPr marL="0" indent="0">
              <a:buNone/>
            </a:pPr>
            <a:endParaRPr lang="es-CL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208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7" y="2258729"/>
            <a:ext cx="7313863" cy="652934"/>
          </a:xfrm>
        </p:spPr>
        <p:txBody>
          <a:bodyPr>
            <a:noAutofit/>
          </a:bodyPr>
          <a:lstStyle/>
          <a:p>
            <a:r>
              <a:rPr lang="es-CL" sz="6000" dirty="0" smtClean="0">
                <a:solidFill>
                  <a:schemeClr val="accent6">
                    <a:lumMod val="75000"/>
                  </a:schemeClr>
                </a:solidFill>
              </a:rPr>
              <a:t>Visita de Pares Evaluadores Externos</a:t>
            </a:r>
            <a:endParaRPr lang="es-CL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5739" y="3080869"/>
            <a:ext cx="8229600" cy="2664295"/>
          </a:xfrm>
        </p:spPr>
        <p:txBody>
          <a:bodyPr/>
          <a:lstStyle/>
          <a:p>
            <a:pPr marL="0" indent="0" algn="ctr">
              <a:buNone/>
            </a:pPr>
            <a:endParaRPr lang="es-CL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s-CL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s-CL" sz="4400" b="1" dirty="0" smtClean="0">
                <a:solidFill>
                  <a:schemeClr val="accent1">
                    <a:lumMod val="75000"/>
                  </a:schemeClr>
                </a:solidFill>
              </a:rPr>
              <a:t>8, 9 y 10 de Noviembre</a:t>
            </a:r>
            <a:endParaRPr lang="es-CL" sz="44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3356992"/>
            <a:ext cx="6398127" cy="220886"/>
          </a:xfrm>
        </p:spPr>
        <p:txBody>
          <a:bodyPr>
            <a:noAutofit/>
          </a:bodyPr>
          <a:lstStyle/>
          <a:p>
            <a:r>
              <a:rPr lang="es-CL" sz="5400" dirty="0" smtClean="0">
                <a:solidFill>
                  <a:schemeClr val="accent6">
                    <a:lumMod val="75000"/>
                  </a:schemeClr>
                </a:solidFill>
              </a:rPr>
              <a:t>¿Cuáles son los criterios evaluados?</a:t>
            </a:r>
            <a:endParaRPr lang="es-CL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0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31138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Criterios Evaluados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7272" y="2200005"/>
            <a:ext cx="8229600" cy="352839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sz="2800" b="1" dirty="0" smtClean="0">
                <a:solidFill>
                  <a:schemeClr val="bg2">
                    <a:lumMod val="25000"/>
                  </a:schemeClr>
                </a:solidFill>
              </a:rPr>
              <a:t>I. PERFIL DE EGRESO Y RESULTADOS DE FORMACIÓN:</a:t>
            </a:r>
          </a:p>
          <a:p>
            <a:pPr marL="514350" indent="-514350" algn="just">
              <a:buAutoNum type="arabicParenR"/>
            </a:pPr>
            <a:endParaRPr lang="es-CL" sz="2800" b="1" dirty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just">
              <a:buAutoNum type="arabicParenR"/>
            </a:pPr>
            <a:r>
              <a:rPr lang="es-CL" sz="2800" b="1" dirty="0" smtClean="0">
                <a:solidFill>
                  <a:schemeClr val="bg2">
                    <a:lumMod val="25000"/>
                  </a:schemeClr>
                </a:solidFill>
              </a:rPr>
              <a:t>Perfil de Egreso.</a:t>
            </a:r>
          </a:p>
          <a:p>
            <a:pPr marL="514350" indent="-514350" algn="just">
              <a:buAutoNum type="arabicParenR"/>
            </a:pPr>
            <a:r>
              <a:rPr lang="es-CL" sz="2800" b="1" dirty="0" smtClean="0">
                <a:solidFill>
                  <a:schemeClr val="bg2">
                    <a:lumMod val="25000"/>
                  </a:schemeClr>
                </a:solidFill>
              </a:rPr>
              <a:t>Estructura Curricular.</a:t>
            </a:r>
          </a:p>
          <a:p>
            <a:pPr marL="514350" indent="-514350" algn="just">
              <a:buAutoNum type="arabicParenR"/>
            </a:pPr>
            <a:r>
              <a:rPr lang="es-CL" sz="2800" b="1" dirty="0" smtClean="0">
                <a:solidFill>
                  <a:schemeClr val="bg2">
                    <a:lumMod val="25000"/>
                  </a:schemeClr>
                </a:solidFill>
              </a:rPr>
              <a:t>Efectividad del proceso Enseñanza-Aprendizaje.</a:t>
            </a:r>
          </a:p>
          <a:p>
            <a:pPr marL="514350" indent="-514350" algn="just">
              <a:buAutoNum type="arabicParenR"/>
            </a:pPr>
            <a:r>
              <a:rPr lang="es-CL" sz="2800" b="1" dirty="0" smtClean="0">
                <a:solidFill>
                  <a:schemeClr val="bg2">
                    <a:lumMod val="25000"/>
                  </a:schemeClr>
                </a:solidFill>
              </a:rPr>
              <a:t>Resultados del Proceso de Formación.</a:t>
            </a:r>
          </a:p>
          <a:p>
            <a:pPr marL="514350" indent="-514350" algn="just">
              <a:buAutoNum type="arabicParenR"/>
            </a:pPr>
            <a:r>
              <a:rPr lang="es-CL" sz="2800" b="1" dirty="0" smtClean="0">
                <a:solidFill>
                  <a:schemeClr val="bg2">
                    <a:lumMod val="25000"/>
                  </a:schemeClr>
                </a:solidFill>
              </a:rPr>
              <a:t>Vinculación con el Medio.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31138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Criterios Evaluados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7272" y="2200005"/>
            <a:ext cx="8229600" cy="35283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800" b="1" dirty="0" smtClean="0">
                <a:solidFill>
                  <a:schemeClr val="bg2">
                    <a:lumMod val="25000"/>
                  </a:schemeClr>
                </a:solidFill>
              </a:rPr>
              <a:t>II. CONDICIONES </a:t>
            </a:r>
            <a:r>
              <a:rPr lang="es-CL" sz="2800" b="1" dirty="0">
                <a:solidFill>
                  <a:schemeClr val="bg2">
                    <a:lumMod val="25000"/>
                  </a:schemeClr>
                </a:solidFill>
              </a:rPr>
              <a:t>DE OPERACIÓN:</a:t>
            </a:r>
          </a:p>
          <a:p>
            <a:pPr marL="514350" indent="-514350" algn="just">
              <a:buAutoNum type="arabicParenR"/>
            </a:pPr>
            <a:endParaRPr lang="es-CL" sz="2800" b="1" dirty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just">
              <a:buAutoNum type="arabicParenR"/>
            </a:pPr>
            <a:r>
              <a:rPr lang="es-CL" sz="2800" b="1" dirty="0">
                <a:solidFill>
                  <a:schemeClr val="bg2">
                    <a:lumMod val="25000"/>
                  </a:schemeClr>
                </a:solidFill>
              </a:rPr>
              <a:t>Estructura Organizacional, Administrativa y Financiera.</a:t>
            </a:r>
          </a:p>
          <a:p>
            <a:pPr marL="514350" indent="-514350" algn="just">
              <a:buAutoNum type="arabicParenR"/>
            </a:pPr>
            <a:r>
              <a:rPr lang="es-CL" sz="2800" b="1" dirty="0">
                <a:solidFill>
                  <a:schemeClr val="bg2">
                    <a:lumMod val="25000"/>
                  </a:schemeClr>
                </a:solidFill>
              </a:rPr>
              <a:t>Recursos Humanos.</a:t>
            </a:r>
          </a:p>
          <a:p>
            <a:pPr marL="514350" indent="-514350" algn="just">
              <a:buAutoNum type="arabicParenR"/>
            </a:pPr>
            <a:r>
              <a:rPr lang="es-CL" sz="2800" b="1" dirty="0">
                <a:solidFill>
                  <a:schemeClr val="bg2">
                    <a:lumMod val="25000"/>
                  </a:schemeClr>
                </a:solidFill>
              </a:rPr>
              <a:t>Infraestructura, Apoyo Técnico y Recursos para la Enseñanza.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6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31138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Criterios Evaluados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7272" y="2200005"/>
            <a:ext cx="8229600" cy="35283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2800" b="1" dirty="0" smtClean="0">
                <a:solidFill>
                  <a:schemeClr val="bg2">
                    <a:lumMod val="25000"/>
                  </a:schemeClr>
                </a:solidFill>
              </a:rPr>
              <a:t>III. CAPACIDAD DE AUTORREGULACIÓN</a:t>
            </a:r>
            <a:endParaRPr lang="es-CL" sz="2800" b="1" dirty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just">
              <a:buAutoNum type="arabicParenR"/>
            </a:pPr>
            <a:endParaRPr lang="es-CL" sz="2800" b="1" dirty="0">
              <a:solidFill>
                <a:schemeClr val="bg2">
                  <a:lumMod val="25000"/>
                </a:schemeClr>
              </a:solidFill>
            </a:endParaRPr>
          </a:p>
          <a:p>
            <a:pPr marL="514350" indent="-514350" algn="just">
              <a:buAutoNum type="arabicParenR"/>
            </a:pPr>
            <a:r>
              <a:rPr lang="es-CL" sz="2800" b="1" dirty="0" smtClean="0">
                <a:solidFill>
                  <a:schemeClr val="bg2">
                    <a:lumMod val="25000"/>
                  </a:schemeClr>
                </a:solidFill>
              </a:rPr>
              <a:t>Propósitos Institucionales.</a:t>
            </a:r>
          </a:p>
          <a:p>
            <a:pPr marL="514350" indent="-514350" algn="just">
              <a:buAutoNum type="arabicParenR"/>
            </a:pPr>
            <a:r>
              <a:rPr lang="es-CL" sz="2800" b="1" dirty="0" smtClean="0">
                <a:solidFill>
                  <a:schemeClr val="bg2">
                    <a:lumMod val="25000"/>
                  </a:schemeClr>
                </a:solidFill>
              </a:rPr>
              <a:t>Integridad.</a:t>
            </a:r>
            <a:endParaRPr lang="es-CL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5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717032"/>
            <a:ext cx="8352928" cy="288032"/>
          </a:xfrm>
        </p:spPr>
        <p:txBody>
          <a:bodyPr>
            <a:noAutofit/>
          </a:bodyPr>
          <a:lstStyle/>
          <a:p>
            <a:pPr algn="just"/>
            <a:r>
              <a:rPr lang="es-CL" sz="3600" dirty="0" smtClean="0">
                <a:solidFill>
                  <a:schemeClr val="accent6">
                    <a:lumMod val="75000"/>
                  </a:schemeClr>
                </a:solidFill>
              </a:rPr>
              <a:t>A continuación se enuncian los criterios evaluados, y se indican las fortalezas y debilidades detectadas, teniendo como base la información recabada por las encuestas del año 2015, y el análisis del comité de autoevaluación.</a:t>
            </a:r>
            <a:endParaRPr lang="es-CL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48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2708920"/>
            <a:ext cx="6912768" cy="1517030"/>
          </a:xfrm>
        </p:spPr>
        <p:txBody>
          <a:bodyPr/>
          <a:lstStyle/>
          <a:p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Criterio: </a:t>
            </a:r>
            <a:b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Perfil de Egreso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7988" y="2708920"/>
            <a:ext cx="6264696" cy="1517030"/>
          </a:xfrm>
        </p:spPr>
        <p:txBody>
          <a:bodyPr/>
          <a:lstStyle/>
          <a:p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Transición a una Facultad de Mediana Complejidad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3561259"/>
          </a:xfrm>
        </p:spPr>
        <p:txBody>
          <a:bodyPr/>
          <a:lstStyle/>
          <a:p>
            <a:pPr marL="0" indent="0" algn="just">
              <a:buNone/>
            </a:pPr>
            <a:endParaRPr lang="es-CL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CL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6472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24744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Perfil de Egreso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8859" y="2178520"/>
            <a:ext cx="8229600" cy="35283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2400" b="1" dirty="0">
                <a:solidFill>
                  <a:schemeClr val="bg2">
                    <a:lumMod val="25000"/>
                  </a:schemeClr>
                </a:solidFill>
              </a:rPr>
              <a:t>ARTICULO 7: Perfil del egresado de la carrera: </a:t>
            </a: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“El egresado o egresada se caracteriza 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por conocer </a:t>
            </a: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el Derecho vigente y entender la relevancia que éste posee en el grupo humano 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en que </a:t>
            </a: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se aplica. Además, tiene la aptitud de realizar juicios críticos y éticos en torno a 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esa regulación</a:t>
            </a: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, pudiendo analizar y resolver situaciones de contenido normativo, 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elaborando estrategias </a:t>
            </a: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procesales eficientes y eficaces, las cuales puede aplicar con dominio del 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lenguaje jurídico</a:t>
            </a: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, argumentando y razonando jurídicamente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.”*</a:t>
            </a:r>
          </a:p>
          <a:p>
            <a:pPr marL="0" indent="0" algn="just">
              <a:buNone/>
            </a:pPr>
            <a:endParaRPr lang="es-CL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endParaRPr lang="es-CL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chemeClr val="bg2">
                    <a:lumMod val="25000"/>
                  </a:schemeClr>
                </a:solidFill>
              </a:rPr>
              <a:t>*Reglamento de régimen de estudios</a:t>
            </a:r>
            <a:endParaRPr lang="es-CL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8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24744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Perfil de Egreso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988841"/>
            <a:ext cx="8229600" cy="42519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2400" b="1" dirty="0">
                <a:solidFill>
                  <a:schemeClr val="bg2">
                    <a:lumMod val="25000"/>
                  </a:schemeClr>
                </a:solidFill>
              </a:rPr>
              <a:t>ARTÍCULO 8: Competencias del Egresado de la carrera: </a:t>
            </a: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En lo particular, el Perfil asume 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el logro </a:t>
            </a: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de las siguientes competencias 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profesionales: </a:t>
            </a:r>
          </a:p>
          <a:p>
            <a:pPr marL="0" indent="0" algn="just">
              <a:buNone/>
            </a:pPr>
            <a:endParaRPr lang="es-CL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 algn="just">
              <a:buFont typeface="+mj-lt"/>
              <a:buAutoNum type="alphaLcPeriod"/>
            </a:pPr>
            <a:r>
              <a:rPr lang="es-CL" sz="2400" b="1" dirty="0" smtClean="0">
                <a:solidFill>
                  <a:schemeClr val="bg2">
                    <a:lumMod val="25000"/>
                  </a:schemeClr>
                </a:solidFill>
              </a:rPr>
              <a:t>Comprender </a:t>
            </a:r>
            <a:r>
              <a:rPr lang="es-CL" sz="2400" b="1" dirty="0">
                <a:solidFill>
                  <a:schemeClr val="bg2">
                    <a:lumMod val="25000"/>
                  </a:schemeClr>
                </a:solidFill>
              </a:rPr>
              <a:t>los hechos jurídicos, normas, instituciones y principios de las áreas </a:t>
            </a:r>
            <a:r>
              <a:rPr lang="es-CL" sz="2400" b="1" dirty="0" smtClean="0">
                <a:solidFill>
                  <a:schemeClr val="bg2">
                    <a:lumMod val="25000"/>
                  </a:schemeClr>
                </a:solidFill>
              </a:rPr>
              <a:t>más relevantes </a:t>
            </a:r>
            <a:r>
              <a:rPr lang="es-CL" sz="2400" b="1" dirty="0">
                <a:solidFill>
                  <a:schemeClr val="bg2">
                    <a:lumMod val="25000"/>
                  </a:schemeClr>
                </a:solidFill>
              </a:rPr>
              <a:t>del </a:t>
            </a:r>
            <a:r>
              <a:rPr lang="es-CL" sz="2400" b="1" dirty="0" smtClean="0">
                <a:solidFill>
                  <a:schemeClr val="bg2">
                    <a:lumMod val="25000"/>
                  </a:schemeClr>
                </a:solidFill>
              </a:rPr>
              <a:t>Derecho.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s-CL" sz="2400" b="1" dirty="0" smtClean="0">
                <a:solidFill>
                  <a:schemeClr val="bg2">
                    <a:lumMod val="25000"/>
                  </a:schemeClr>
                </a:solidFill>
              </a:rPr>
              <a:t>Razonar </a:t>
            </a:r>
            <a:r>
              <a:rPr lang="es-CL" sz="2400" b="1" dirty="0">
                <a:solidFill>
                  <a:schemeClr val="bg2">
                    <a:lumMod val="25000"/>
                  </a:schemeClr>
                </a:solidFill>
              </a:rPr>
              <a:t>y Argumentar </a:t>
            </a:r>
            <a:r>
              <a:rPr lang="es-CL" sz="2400" b="1" dirty="0" smtClean="0">
                <a:solidFill>
                  <a:schemeClr val="bg2">
                    <a:lumMod val="25000"/>
                  </a:schemeClr>
                </a:solidFill>
              </a:rPr>
              <a:t>Jurídicamente.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s-CL" sz="2400" b="1" dirty="0" smtClean="0">
                <a:solidFill>
                  <a:schemeClr val="bg2">
                    <a:lumMod val="25000"/>
                  </a:schemeClr>
                </a:solidFill>
              </a:rPr>
              <a:t>Construir </a:t>
            </a:r>
            <a:r>
              <a:rPr lang="es-CL" sz="2400" b="1" dirty="0">
                <a:solidFill>
                  <a:schemeClr val="bg2">
                    <a:lumMod val="25000"/>
                  </a:schemeClr>
                </a:solidFill>
              </a:rPr>
              <a:t>estrategias procesales eficientes y eficaces según la naturaleza del </a:t>
            </a:r>
            <a:r>
              <a:rPr lang="es-CL" sz="2400" b="1" dirty="0" smtClean="0">
                <a:solidFill>
                  <a:schemeClr val="bg2">
                    <a:lumMod val="25000"/>
                  </a:schemeClr>
                </a:solidFill>
              </a:rPr>
              <a:t>asunto.</a:t>
            </a:r>
          </a:p>
          <a:p>
            <a:pPr marL="457200" indent="-457200" algn="just">
              <a:buFont typeface="+mj-lt"/>
              <a:buAutoNum type="alphaLcPeriod"/>
            </a:pPr>
            <a:r>
              <a:rPr lang="es-CL" sz="2400" b="1" dirty="0" smtClean="0">
                <a:solidFill>
                  <a:schemeClr val="bg2">
                    <a:lumMod val="25000"/>
                  </a:schemeClr>
                </a:solidFill>
              </a:rPr>
              <a:t>Capacidad </a:t>
            </a:r>
            <a:r>
              <a:rPr lang="es-CL" sz="2400" b="1" dirty="0">
                <a:solidFill>
                  <a:schemeClr val="bg2">
                    <a:lumMod val="25000"/>
                  </a:schemeClr>
                </a:solidFill>
              </a:rPr>
              <a:t>de Negociación</a:t>
            </a: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es-CL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chemeClr val="bg2">
                    <a:lumMod val="25000"/>
                  </a:schemeClr>
                </a:solidFill>
              </a:rPr>
              <a:t>*Reglamento de régimen de estudios</a:t>
            </a:r>
            <a:endParaRPr lang="es-CL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24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224056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Perfil de Egreso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1" y="2348880"/>
            <a:ext cx="8229600" cy="42519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18341"/>
              </p:ext>
            </p:extLst>
          </p:nvPr>
        </p:nvGraphicFramePr>
        <p:xfrm>
          <a:off x="467539" y="2348880"/>
          <a:ext cx="8229602" cy="1856224"/>
        </p:xfrm>
        <a:graphic>
          <a:graphicData uri="http://schemas.openxmlformats.org/drawingml/2006/table">
            <a:tbl>
              <a:tblPr/>
              <a:tblGrid>
                <a:gridCol w="4114801">
                  <a:extLst>
                    <a:ext uri="{9D8B030D-6E8A-4147-A177-3AD203B41FA5}">
                      <a16:colId xmlns="" xmlns:a16="http://schemas.microsoft.com/office/drawing/2014/main" val="1149498223"/>
                    </a:ext>
                  </a:extLst>
                </a:gridCol>
                <a:gridCol w="4114801">
                  <a:extLst>
                    <a:ext uri="{9D8B030D-6E8A-4147-A177-3AD203B41FA5}">
                      <a16:colId xmlns="" xmlns:a16="http://schemas.microsoft.com/office/drawing/2014/main" val="80004663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FORTALEZA</a:t>
                      </a:r>
                      <a:endParaRPr lang="es-CL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DEBILIDAD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6523633"/>
                  </a:ext>
                </a:extLst>
              </a:tr>
              <a:tr h="1136821">
                <a:tc>
                  <a:txBody>
                    <a:bodyPr/>
                    <a:lstStyle/>
                    <a:p>
                      <a:pPr algn="just"/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 consideran que el perfil del egresado está claramente definido en la Carrera.</a:t>
                      </a:r>
                    </a:p>
                    <a:p>
                      <a:pPr algn="just"/>
                      <a:endParaRPr lang="es-C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No</a:t>
                      </a:r>
                      <a:r>
                        <a:rPr lang="es-CL" sz="1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se evidenciaron debilidades.</a:t>
                      </a:r>
                      <a:endParaRPr lang="es-CL" sz="1800" b="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endParaRPr lang="es-CL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065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89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2708920"/>
            <a:ext cx="6912768" cy="1517030"/>
          </a:xfrm>
        </p:spPr>
        <p:txBody>
          <a:bodyPr/>
          <a:lstStyle/>
          <a:p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Criterio: </a:t>
            </a:r>
            <a:b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Estructura Curricular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3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24744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Estructura Curricular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2204863"/>
            <a:ext cx="8229600" cy="40359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La estructura curricular de la Carrera guarda directa relación con el Perfil de Egreso, 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por cuanto</a:t>
            </a: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, cada una de las </a:t>
            </a:r>
            <a:r>
              <a:rPr lang="es-CL" sz="2400" b="1" u="sng" dirty="0">
                <a:solidFill>
                  <a:schemeClr val="bg2">
                    <a:lumMod val="25000"/>
                  </a:schemeClr>
                </a:solidFill>
              </a:rPr>
              <a:t>asignaturas</a:t>
            </a: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que componen el </a:t>
            </a:r>
            <a:r>
              <a:rPr lang="es-CL" sz="2400" b="1" u="sng" dirty="0" smtClean="0">
                <a:solidFill>
                  <a:schemeClr val="bg2">
                    <a:lumMod val="25000"/>
                  </a:schemeClr>
                </a:solidFill>
              </a:rPr>
              <a:t>Plan de Estudios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están en función de la formación 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y futuro </a:t>
            </a: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desempeño laboral de 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nuestros estudiantes.</a:t>
            </a:r>
          </a:p>
          <a:p>
            <a:pPr marL="0" indent="0" algn="just">
              <a:buNone/>
            </a:pPr>
            <a:endParaRPr lang="es-CL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La </a:t>
            </a: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unidad debe estructurar 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el plan de estudios considerando tanto las </a:t>
            </a: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competencias directamente vinculadas al desempeño profesional como las de carácter general y complementario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. Por lo que debe existir una plena integración entre actividades teóricas y prácticas.</a:t>
            </a:r>
            <a:endParaRPr lang="es-CL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5463" y="908720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Estructura Curricular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1" y="2348880"/>
            <a:ext cx="8229600" cy="42519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379507"/>
              </p:ext>
            </p:extLst>
          </p:nvPr>
        </p:nvGraphicFramePr>
        <p:xfrm>
          <a:off x="486153" y="2058966"/>
          <a:ext cx="8229600" cy="3959344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114949822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FORTALEZA</a:t>
                      </a:r>
                      <a:endParaRPr lang="es-CL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6523633"/>
                  </a:ext>
                </a:extLst>
              </a:tr>
              <a:tr h="163792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Coherencia</a:t>
                      </a:r>
                      <a:r>
                        <a:rPr lang="es-CL" sz="1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entre los objetivos institucionales y los de la carrera.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b="0" baseline="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 estiman que el plan de estudios responde a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necesidades de los estudiantes que en el futuro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desempeñarán laboralmente. Consideran que el plan de estudios integra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adecuadamente actividades teóricas y prácticas.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Estudiantes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estiman que el plan de estudios, perfil de egreso, proceso y criterios de titulación es de público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conocimiento y conocido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antemano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Empleadores consideran que los contenidos entregados y que son manejados por egresados y/o titulados de la carrera son importantes para su desempeño profesional en la organización. </a:t>
                      </a:r>
                      <a:endParaRPr lang="es-CL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065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99014" y="1045443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Estructura Curricular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1" y="2348880"/>
            <a:ext cx="8229600" cy="42519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984860"/>
              </p:ext>
            </p:extLst>
          </p:nvPr>
        </p:nvGraphicFramePr>
        <p:xfrm>
          <a:off x="467541" y="1916832"/>
          <a:ext cx="8229600" cy="4507984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114949822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FORTALEZA</a:t>
                      </a:r>
                      <a:endParaRPr lang="es-CL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6523633"/>
                  </a:ext>
                </a:extLst>
              </a:tr>
              <a:tr h="163792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Empleadores estiman que los egresados y/o titulados de la carrera presentan facilidades para expresarse en forma oral, como escrita.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Empleadores</a:t>
                      </a:r>
                      <a:r>
                        <a:rPr lang="es-C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stiman que los egresados y/o titulados de la carrera cumplen con la competencia del perfil de egreso que se relaciona con la capacidad del egresado o titulado de emitir un juicio u opinión fundadamente, o argumentar, en un área específica y determinada, en base a los conocimientos entregados a lo largo de sus años de estudio.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Empleadores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estiman que los egresados y/o titulados de la carrera pueden conocer adecuadamente un problema de relevancia jurídica y determinar los intereses en juego asociados al conflicto, establecer las formas posible de solución y realizar las gestiones necesarias para tal fin. </a:t>
                      </a:r>
                      <a:endParaRPr lang="es-ES_tradnl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065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943725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Estructura Curricular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1" y="2348880"/>
            <a:ext cx="8229600" cy="42519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091098"/>
              </p:ext>
            </p:extLst>
          </p:nvPr>
        </p:nvGraphicFramePr>
        <p:xfrm>
          <a:off x="467541" y="2065044"/>
          <a:ext cx="8229600" cy="4507984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1149498223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FORTALEZA</a:t>
                      </a:r>
                      <a:endParaRPr lang="es-CL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6523633"/>
                  </a:ext>
                </a:extLst>
              </a:tr>
              <a:tr h="163792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Empleadores consideran que los egresados y/o titulados de la carrera son capaces de trabajar en equipo,</a:t>
                      </a:r>
                      <a:r>
                        <a:rPr lang="es-C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que </a:t>
                      </a: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presentan un grado importante de motivación por la profundización de conocimientos, especialización si se quiere, así como por la investigación. </a:t>
                      </a:r>
                      <a:endParaRPr lang="es-CL" dirty="0" smtClean="0"/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Empleadores estiman que los egresados y/o titulados de la carrera respetan la opinión del resto de personas, incluso estando en desacuerdo,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que </a:t>
                      </a: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 capaces de comprender el mundo actual. </a:t>
                      </a:r>
                      <a:endParaRPr lang="es-CL" dirty="0" smtClean="0"/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También estiman que los egresados y/o titulados presentan una motivación por involucrarse o hacerse parte en las problemáticas que la comunidad, ciudad o país presentan, con pretensión de constituirse en agentes activos de solución a tales problemáticas.</a:t>
                      </a:r>
                      <a:r>
                        <a:rPr lang="es-C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Además, que </a:t>
                      </a: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presentan una formación integral, que les permite comprender una amplia gama de eventos y/o situaciones de la vida cotidiana. </a:t>
                      </a:r>
                      <a:endParaRPr lang="es-CL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065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37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9833"/>
              </p:ext>
            </p:extLst>
          </p:nvPr>
        </p:nvGraphicFramePr>
        <p:xfrm>
          <a:off x="467544" y="2348880"/>
          <a:ext cx="8291264" cy="3410704"/>
        </p:xfrm>
        <a:graphic>
          <a:graphicData uri="http://schemas.openxmlformats.org/drawingml/2006/table">
            <a:tbl>
              <a:tblPr/>
              <a:tblGrid>
                <a:gridCol w="8291264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DEBILIDAD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637927">
                <a:tc>
                  <a:txBody>
                    <a:bodyPr/>
                    <a:lstStyle/>
                    <a:p>
                      <a:pPr algn="just"/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 los estudiantes el fomento de la creatividad es un aspecto a mejorar, siendo una debilidad susceptible a ser reconocida y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mejorada.</a:t>
                      </a:r>
                    </a:p>
                    <a:p>
                      <a:pPr algn="just"/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Estudiantes consideran que existirían contendidos que se repiten en dos o más asignaturas de forma innecesaria,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que muchas materias no son relevantes para su formación.</a:t>
                      </a:r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Egresados señalan que no era posible cursar una asignatura reprobada, en el semestre siguiente.</a:t>
                      </a:r>
                    </a:p>
                    <a:p>
                      <a:pPr algn="just"/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360681" y="1268760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Estructura Curricular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05672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Mejoras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2420888"/>
            <a:ext cx="8280920" cy="3819949"/>
          </a:xfrm>
        </p:spPr>
        <p:txBody>
          <a:bodyPr>
            <a:noAutofit/>
          </a:bodyPr>
          <a:lstStyle/>
          <a:p>
            <a:pPr marL="514350" indent="-514350" algn="just">
              <a:buAutoNum type="alphaLcParenR"/>
            </a:pPr>
            <a:r>
              <a:rPr lang="es-ES_tradnl" sz="1800" dirty="0" smtClean="0"/>
              <a:t>Detectar </a:t>
            </a:r>
            <a:r>
              <a:rPr lang="es-ES_tradnl" sz="1800" dirty="0"/>
              <a:t>de manera </a:t>
            </a:r>
            <a:r>
              <a:rPr lang="es-ES_tradnl" sz="1800" dirty="0" smtClean="0"/>
              <a:t>especifica </a:t>
            </a:r>
            <a:r>
              <a:rPr lang="es-ES_tradnl" sz="1800" dirty="0"/>
              <a:t>las falencias de los programas y los aspectos que los mismos inciden en el desarrollo de la creatividad de los </a:t>
            </a:r>
            <a:r>
              <a:rPr lang="es-ES_tradnl" sz="1800" dirty="0" smtClean="0"/>
              <a:t>estudiantes.</a:t>
            </a:r>
          </a:p>
          <a:p>
            <a:pPr marL="514350" indent="-514350" algn="just">
              <a:buAutoNum type="alphaLcParenR"/>
            </a:pPr>
            <a:endParaRPr lang="es-ES_tradnl" sz="1800" dirty="0" smtClean="0"/>
          </a:p>
          <a:p>
            <a:pPr marL="514350" indent="-514350" algn="just">
              <a:buAutoNum type="alphaLcParenR"/>
            </a:pPr>
            <a:r>
              <a:rPr lang="es-ES_tradnl" sz="1800" dirty="0" smtClean="0"/>
              <a:t>Integrar </a:t>
            </a:r>
            <a:r>
              <a:rPr lang="es-ES_tradnl" sz="1800" dirty="0"/>
              <a:t>en los Consejos de Carrera las distintas experiencias de los docentes para consensuar </a:t>
            </a:r>
            <a:r>
              <a:rPr lang="es-ES_tradnl" sz="1800" dirty="0" smtClean="0"/>
              <a:t>didácticas </a:t>
            </a:r>
            <a:r>
              <a:rPr lang="es-ES_tradnl" sz="1800" dirty="0"/>
              <a:t>participativas de clases y implementarlas en las </a:t>
            </a:r>
            <a:r>
              <a:rPr lang="es-ES_tradnl" sz="1800" dirty="0" smtClean="0"/>
              <a:t>mismas.</a:t>
            </a:r>
          </a:p>
          <a:p>
            <a:pPr marL="514350" indent="-514350" algn="just">
              <a:buAutoNum type="alphaLcParenR"/>
            </a:pPr>
            <a:endParaRPr lang="es-ES_tradnl" sz="1800" dirty="0" smtClean="0"/>
          </a:p>
          <a:p>
            <a:pPr marL="514350" indent="-514350" algn="just">
              <a:buAutoNum type="alphaLcParenR"/>
            </a:pPr>
            <a:r>
              <a:rPr lang="es-ES_tradnl" sz="1800" dirty="0" smtClean="0"/>
              <a:t>Generar </a:t>
            </a:r>
            <a:r>
              <a:rPr lang="es-ES_tradnl" sz="1800" dirty="0"/>
              <a:t>propuestas de modificaciones </a:t>
            </a:r>
            <a:r>
              <a:rPr lang="es-ES_tradnl" sz="1800" dirty="0" err="1"/>
              <a:t>microcurriculares</a:t>
            </a:r>
            <a:r>
              <a:rPr lang="es-ES_tradnl" sz="1800" dirty="0"/>
              <a:t> para ante el </a:t>
            </a:r>
            <a:r>
              <a:rPr lang="es-ES_tradnl" sz="1800" dirty="0" smtClean="0"/>
              <a:t>Comité </a:t>
            </a:r>
            <a:r>
              <a:rPr lang="es-ES_tradnl" sz="1800" dirty="0"/>
              <a:t>Curricular. 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9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2060848"/>
            <a:ext cx="9036496" cy="4497363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 Aplicación del Modelo Educativo de la UNAP.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 Plan de Formación Anual a un Plan de Formación Semestral; del perfil profesional al perfil de egreso.</a:t>
            </a:r>
          </a:p>
          <a:p>
            <a:pPr algn="just">
              <a:lnSpc>
                <a:spcPct val="20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 SCT/Talleres de Formación General/Electivos/Menciones.</a:t>
            </a:r>
          </a:p>
          <a:p>
            <a:pPr algn="just">
              <a:lnSpc>
                <a:spcPct val="20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 Plataforma Online; Biblioteca Virtual.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 Ajuste </a:t>
            </a:r>
            <a:r>
              <a:rPr lang="es-CL" sz="2800" dirty="0" err="1" smtClean="0">
                <a:solidFill>
                  <a:schemeClr val="accent1">
                    <a:lumMod val="75000"/>
                  </a:schemeClr>
                </a:solidFill>
              </a:rPr>
              <a:t>Microcurricular</a:t>
            </a:r>
            <a:r>
              <a:rPr lang="es-CL" sz="28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66361" y="1484784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Antecedentes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3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08920"/>
            <a:ext cx="8784976" cy="1517030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Criterio: </a:t>
            </a:r>
            <a:b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Efectividad del Proceso Enseñanza-Aprendizaje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5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772816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Efectividad del Proceso Enseñanza-Aprendizaje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3501008"/>
            <a:ext cx="8229600" cy="27398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dirty="0" smtClean="0">
                <a:solidFill>
                  <a:schemeClr val="bg2">
                    <a:lumMod val="25000"/>
                  </a:schemeClr>
                </a:solidFill>
              </a:rPr>
              <a:t>La efectividad del proceso de Enseñanza-Aprendizaje, considera los criterios de admisión y los mecanismos de evaluación de los estudiantes.</a:t>
            </a:r>
            <a:endParaRPr lang="es-CL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28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9505" y="908720"/>
            <a:ext cx="6398127" cy="652934"/>
          </a:xfrm>
        </p:spPr>
        <p:txBody>
          <a:bodyPr>
            <a:noAutofit/>
          </a:bodyPr>
          <a:lstStyle/>
          <a:p>
            <a:pPr algn="r"/>
            <a:r>
              <a:rPr lang="es-CL" sz="4000" dirty="0" smtClean="0">
                <a:solidFill>
                  <a:schemeClr val="accent6">
                    <a:lumMod val="75000"/>
                  </a:schemeClr>
                </a:solidFill>
              </a:rPr>
              <a:t>Efectividad proceso Enseñanza-Aprendizaje</a:t>
            </a:r>
            <a:endParaRPr lang="es-C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1" y="2348880"/>
            <a:ext cx="8229600" cy="42519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765186"/>
              </p:ext>
            </p:extLst>
          </p:nvPr>
        </p:nvGraphicFramePr>
        <p:xfrm>
          <a:off x="261861" y="2199646"/>
          <a:ext cx="8640960" cy="4312311"/>
        </p:xfrm>
        <a:graphic>
          <a:graphicData uri="http://schemas.openxmlformats.org/drawingml/2006/table">
            <a:tbl>
              <a:tblPr/>
              <a:tblGrid>
                <a:gridCol w="5616624">
                  <a:extLst>
                    <a:ext uri="{9D8B030D-6E8A-4147-A177-3AD203B41FA5}">
                      <a16:colId xmlns="" xmlns:a16="http://schemas.microsoft.com/office/drawing/2014/main" val="1149498223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800046633"/>
                    </a:ext>
                  </a:extLst>
                </a:gridCol>
              </a:tblGrid>
              <a:tr h="6547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FORTALEZA</a:t>
                      </a:r>
                      <a:endParaRPr lang="es-CL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DEBILIDAD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6523633"/>
                  </a:ext>
                </a:extLst>
              </a:tr>
              <a:tr h="302804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Criterios de admisión de estudiantes son claros y pueden ser conocidos por quien los requiera.</a:t>
                      </a:r>
                    </a:p>
                    <a:p>
                      <a:pPr algn="just"/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Académicos consideran que los contenidos que la Universidad entrega a sus alumnos son los adecuados para la formación de profesionales.</a:t>
                      </a:r>
                      <a:endParaRPr lang="es-C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CL" sz="1800" dirty="0" smtClean="0"/>
                        <a:t>Académicos y egresados concuerdan en que los criterios de titulación de la carrera son conocidos.</a:t>
                      </a:r>
                    </a:p>
                    <a:p>
                      <a:pPr algn="just"/>
                      <a:endParaRPr lang="es-CL" sz="18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Académicos concuerdan en que los criterios para evaluar a los alumnos son claros,</a:t>
                      </a:r>
                      <a:r>
                        <a:rPr lang="es-C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que el orden del plan de formación es correcto.</a:t>
                      </a:r>
                      <a:endParaRPr lang="es-CL" sz="18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bien e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xisten capacitaciones docentes en torno a las nuevas metodologías de enseñanza, se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onsideran perfectibles.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b="1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065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58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05672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Mejoras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2276872"/>
            <a:ext cx="8280920" cy="4107981"/>
          </a:xfrm>
        </p:spPr>
        <p:txBody>
          <a:bodyPr>
            <a:noAutofit/>
          </a:bodyPr>
          <a:lstStyle/>
          <a:p>
            <a:pPr marL="457200" indent="-457200" algn="just">
              <a:buAutoNum type="alphaLcParenR"/>
            </a:pPr>
            <a:r>
              <a:rPr lang="es-ES_tradnl" sz="1800" dirty="0" smtClean="0"/>
              <a:t>Capacitaciones </a:t>
            </a:r>
            <a:r>
              <a:rPr lang="es-ES_tradnl" sz="1800" dirty="0"/>
              <a:t>graduales en distintas </a:t>
            </a:r>
            <a:r>
              <a:rPr lang="es-ES_tradnl" sz="1800" dirty="0" smtClean="0"/>
              <a:t>temáticas </a:t>
            </a:r>
            <a:r>
              <a:rPr lang="es-ES_tradnl" sz="1800" dirty="0"/>
              <a:t>de la </a:t>
            </a:r>
            <a:r>
              <a:rPr lang="es-ES_tradnl" sz="1800" dirty="0" smtClean="0"/>
              <a:t>metodología </a:t>
            </a:r>
            <a:r>
              <a:rPr lang="es-ES_tradnl" sz="1800" dirty="0"/>
              <a:t>de </a:t>
            </a:r>
            <a:r>
              <a:rPr lang="es-ES_tradnl" sz="1800" dirty="0" smtClean="0"/>
              <a:t>enseñanza </a:t>
            </a:r>
            <a:r>
              <a:rPr lang="es-ES_tradnl" sz="1800" dirty="0"/>
              <a:t>y </a:t>
            </a:r>
            <a:r>
              <a:rPr lang="es-ES_tradnl" sz="1800" dirty="0" smtClean="0"/>
              <a:t>utilización </a:t>
            </a:r>
            <a:r>
              <a:rPr lang="es-ES_tradnl" sz="1800" dirty="0"/>
              <a:t>de </a:t>
            </a:r>
            <a:r>
              <a:rPr lang="es-ES_tradnl" sz="1800" dirty="0" err="1"/>
              <a:t>TIC's</a:t>
            </a:r>
            <a:r>
              <a:rPr lang="es-ES_tradnl" sz="1800" dirty="0"/>
              <a:t>. </a:t>
            </a:r>
            <a:endParaRPr lang="es-ES_tradnl" sz="1800" dirty="0" smtClean="0"/>
          </a:p>
          <a:p>
            <a:pPr marL="457200" indent="-457200" algn="just">
              <a:buAutoNum type="alphaLcParenR"/>
            </a:pPr>
            <a:endParaRPr lang="es-ES_tradnl" sz="1800" dirty="0"/>
          </a:p>
          <a:p>
            <a:pPr marL="457200" indent="-457200" algn="just">
              <a:buAutoNum type="alphaLcParenR"/>
            </a:pPr>
            <a:r>
              <a:rPr lang="es-ES_tradnl" sz="1800" dirty="0" smtClean="0"/>
              <a:t>Proponer </a:t>
            </a:r>
            <a:r>
              <a:rPr lang="es-ES_tradnl" sz="1800" dirty="0"/>
              <a:t>que nuestros docentes jornada completa y media </a:t>
            </a:r>
            <a:r>
              <a:rPr lang="es-ES_tradnl" sz="1800" dirty="0" smtClean="0"/>
              <a:t>jornada cursen</a:t>
            </a:r>
            <a:r>
              <a:rPr lang="es-ES_tradnl" sz="1800" dirty="0"/>
              <a:t> </a:t>
            </a:r>
            <a:r>
              <a:rPr lang="es-ES_tradnl" sz="1800" dirty="0" smtClean="0"/>
              <a:t>Postgrado </a:t>
            </a:r>
            <a:r>
              <a:rPr lang="es-ES_tradnl" sz="1800" dirty="0"/>
              <a:t>en </a:t>
            </a:r>
            <a:r>
              <a:rPr lang="es-ES_tradnl" sz="1800" dirty="0" smtClean="0"/>
              <a:t>Educación </a:t>
            </a:r>
            <a:r>
              <a:rPr lang="es-ES_tradnl" sz="1800" dirty="0"/>
              <a:t>Universitaria con </a:t>
            </a:r>
            <a:r>
              <a:rPr lang="es-ES_tradnl" sz="1800" dirty="0" smtClean="0"/>
              <a:t>especialización </a:t>
            </a:r>
            <a:r>
              <a:rPr lang="es-ES_tradnl" sz="1800" dirty="0"/>
              <a:t>en el </a:t>
            </a:r>
            <a:r>
              <a:rPr lang="es-ES_tradnl" sz="1800" dirty="0" smtClean="0"/>
              <a:t>área </a:t>
            </a:r>
            <a:r>
              <a:rPr lang="es-ES_tradnl" sz="1800" dirty="0"/>
              <a:t>del Derecho. </a:t>
            </a:r>
            <a:endParaRPr lang="es-ES_tradnl" sz="1800" dirty="0" smtClean="0"/>
          </a:p>
          <a:p>
            <a:pPr marL="457200" indent="-457200" algn="just">
              <a:buAutoNum type="alphaLcParenR"/>
            </a:pPr>
            <a:endParaRPr lang="es-ES_tradnl" sz="1800" dirty="0"/>
          </a:p>
          <a:p>
            <a:pPr marL="457200" indent="-457200" algn="just">
              <a:buAutoNum type="alphaLcParenR"/>
            </a:pPr>
            <a:r>
              <a:rPr lang="es-ES_tradnl" sz="1800" dirty="0" smtClean="0"/>
              <a:t>Desarrollo </a:t>
            </a:r>
            <a:r>
              <a:rPr lang="es-ES_tradnl" sz="1800" dirty="0"/>
              <a:t>e </a:t>
            </a:r>
            <a:r>
              <a:rPr lang="es-ES_tradnl" sz="1800" dirty="0" smtClean="0"/>
              <a:t>implementación </a:t>
            </a:r>
            <a:r>
              <a:rPr lang="es-ES_tradnl" sz="1800" dirty="0"/>
              <a:t>de nuevas estrategias </a:t>
            </a:r>
            <a:r>
              <a:rPr lang="es-ES_tradnl" sz="1800" dirty="0" smtClean="0"/>
              <a:t>de innovación docente.</a:t>
            </a:r>
          </a:p>
          <a:p>
            <a:pPr marL="457200" indent="-457200" algn="just">
              <a:buAutoNum type="alphaLcParenR"/>
            </a:pPr>
            <a:endParaRPr lang="es-ES_tradnl" sz="1800" dirty="0"/>
          </a:p>
          <a:p>
            <a:pPr marL="457200" indent="-457200" algn="just">
              <a:buAutoNum type="alphaLcParenR"/>
            </a:pPr>
            <a:r>
              <a:rPr lang="es-ES_tradnl" sz="1800" dirty="0" smtClean="0"/>
              <a:t>Se </a:t>
            </a:r>
            <a:r>
              <a:rPr lang="es-ES_tradnl" sz="1800" dirty="0"/>
              <a:t>ha generado y se pretende desarrollar con mayor impacto la </a:t>
            </a:r>
            <a:r>
              <a:rPr lang="es-ES_tradnl" sz="1800" dirty="0" smtClean="0"/>
              <a:t>política </a:t>
            </a:r>
            <a:r>
              <a:rPr lang="es-ES_tradnl" sz="1800" dirty="0"/>
              <a:t>de cambios en el proceso de </a:t>
            </a:r>
            <a:r>
              <a:rPr lang="es-ES_tradnl" sz="1800" dirty="0" smtClean="0"/>
              <a:t>enseñanza </a:t>
            </a:r>
            <a:r>
              <a:rPr lang="es-ES_tradnl" sz="1800" dirty="0"/>
              <a:t>aprendizaje desde la plataforma que ofrecen los proyectos internos de </a:t>
            </a:r>
            <a:r>
              <a:rPr lang="es-ES_tradnl" sz="1800" dirty="0" smtClean="0"/>
              <a:t>Innovación </a:t>
            </a:r>
            <a:r>
              <a:rPr lang="es-ES_tradnl" sz="1800" dirty="0"/>
              <a:t>Docente, utilizando las herramientas ya existentes</a:t>
            </a:r>
            <a:r>
              <a:rPr lang="es-ES_tradnl" sz="1800" dirty="0" smtClean="0"/>
              <a:t>.</a:t>
            </a:r>
            <a:endParaRPr lang="es-ES_tradnl" sz="2400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5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08920"/>
            <a:ext cx="8784976" cy="1517030"/>
          </a:xfrm>
        </p:spPr>
        <p:txBody>
          <a:bodyPr/>
          <a:lstStyle/>
          <a:p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Criterio: </a:t>
            </a:r>
            <a:b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Resultados del Proceso de Formación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72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700808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Resultados del proceso de formación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3284984"/>
            <a:ext cx="8229600" cy="29558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Este criterio guarda relación con el </a:t>
            </a:r>
            <a:r>
              <a:rPr lang="es-CL" sz="2400" b="1" dirty="0" smtClean="0">
                <a:solidFill>
                  <a:schemeClr val="bg2">
                    <a:lumMod val="25000"/>
                  </a:schemeClr>
                </a:solidFill>
              </a:rPr>
              <a:t>seguimiento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 de todos los procesos académicos planteados por la carrera. Su evaluación se efectúa a través de distintos indicadores, tales como, tasas de retención, de titulación, tiempo de egreso, y también se vincula con el seguimiento de los egresados.</a:t>
            </a:r>
          </a:p>
          <a:p>
            <a:pPr marL="0" indent="0" algn="just">
              <a:buNone/>
            </a:pPr>
            <a:endParaRPr lang="es-CL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0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96682" y="1335906"/>
            <a:ext cx="6398127" cy="652934"/>
          </a:xfrm>
        </p:spPr>
        <p:txBody>
          <a:bodyPr>
            <a:noAutofit/>
          </a:bodyPr>
          <a:lstStyle/>
          <a:p>
            <a:pPr algn="r"/>
            <a:r>
              <a:rPr lang="es-CL" sz="4000" dirty="0" smtClean="0">
                <a:solidFill>
                  <a:schemeClr val="accent6">
                    <a:lumMod val="75000"/>
                  </a:schemeClr>
                </a:solidFill>
              </a:rPr>
              <a:t>Resultados proceso de formación</a:t>
            </a:r>
            <a:endParaRPr lang="es-C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1" y="2348880"/>
            <a:ext cx="8229600" cy="42519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761758"/>
              </p:ext>
            </p:extLst>
          </p:nvPr>
        </p:nvGraphicFramePr>
        <p:xfrm>
          <a:off x="467541" y="2490116"/>
          <a:ext cx="8227268" cy="3891957"/>
        </p:xfrm>
        <a:graphic>
          <a:graphicData uri="http://schemas.openxmlformats.org/drawingml/2006/table">
            <a:tbl>
              <a:tblPr/>
              <a:tblGrid>
                <a:gridCol w="2880323">
                  <a:extLst>
                    <a:ext uri="{9D8B030D-6E8A-4147-A177-3AD203B41FA5}">
                      <a16:colId xmlns="" xmlns:a16="http://schemas.microsoft.com/office/drawing/2014/main" val="1149498223"/>
                    </a:ext>
                  </a:extLst>
                </a:gridCol>
                <a:gridCol w="5346945">
                  <a:extLst>
                    <a:ext uri="{9D8B030D-6E8A-4147-A177-3AD203B41FA5}">
                      <a16:colId xmlns="" xmlns:a16="http://schemas.microsoft.com/office/drawing/2014/main" val="800046633"/>
                    </a:ext>
                  </a:extLst>
                </a:gridCol>
              </a:tblGrid>
              <a:tr h="6539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FORTALEZA</a:t>
                      </a:r>
                      <a:endParaRPr lang="es-CL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DEBILIDAD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6523633"/>
                  </a:ext>
                </a:extLst>
              </a:tr>
              <a:tr h="3238004">
                <a:tc>
                  <a:txBody>
                    <a:bodyPr/>
                    <a:lstStyle/>
                    <a:p>
                      <a:pPr algn="just"/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se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aprecian fortalezas.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Sin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embargo, la gran mayoría de los encuestados corresponde a egresados 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 plan de formación 2007, existiendo estudiantes que egresaron, en su mayoría, el año 2013, año en el cual no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existían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políticas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relacionadas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postgrado y seguimiento de egresados.</a:t>
                      </a:r>
                      <a:endParaRPr lang="es-ES_tradnl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 typeface="Arial" charset="0"/>
                        <a:buNone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Sólo el 43% de los egresados y/o titulados estima que la carrera actualmente ofrece programas 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mecanismos para el perfeccionamiento y/o actualización de los egresados.</a:t>
                      </a:r>
                    </a:p>
                    <a:p>
                      <a:pPr marL="0" indent="0" algn="just">
                        <a:buFont typeface="Arial" charset="0"/>
                        <a:buNone/>
                      </a:pPr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 typeface="Arial" charset="0"/>
                        <a:buNone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46,7% de los egresados y/o titulados considera que existe un eficiente proceso de seguimiento de egresados.</a:t>
                      </a:r>
                    </a:p>
                    <a:p>
                      <a:pPr marL="0" indent="0" algn="just">
                        <a:buFont typeface="Arial" charset="0"/>
                        <a:buNone/>
                      </a:pPr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just">
                        <a:buFont typeface="Arial" charset="0"/>
                        <a:buNone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Egresados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y/o titulados (33%), considera que existe una excelente política de colocación laboral.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065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87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052736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Mejoras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1560" y="2420888"/>
            <a:ext cx="8352928" cy="4107981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AutoNum type="alphaLcParenR"/>
            </a:pPr>
            <a:r>
              <a:rPr lang="es-ES_tradnl" sz="1800" dirty="0" smtClean="0"/>
              <a:t>En </a:t>
            </a:r>
            <a:r>
              <a:rPr lang="es-ES_tradnl" sz="1800" dirty="0"/>
              <a:t>el </a:t>
            </a:r>
            <a:r>
              <a:rPr lang="es-ES_tradnl" sz="1800" dirty="0" err="1"/>
              <a:t>año</a:t>
            </a:r>
            <a:r>
              <a:rPr lang="es-ES_tradnl" sz="1800" dirty="0"/>
              <a:t> 2015 se implementó informalmente la </a:t>
            </a:r>
            <a:r>
              <a:rPr lang="es-ES_tradnl" sz="1800" dirty="0" err="1"/>
              <a:t>coordinación</a:t>
            </a:r>
            <a:r>
              <a:rPr lang="es-ES_tradnl" sz="1800" dirty="0"/>
              <a:t> del </a:t>
            </a:r>
            <a:r>
              <a:rPr lang="es-ES_tradnl" sz="1800" dirty="0" err="1"/>
              <a:t>Área</a:t>
            </a:r>
            <a:r>
              <a:rPr lang="es-ES_tradnl" sz="1800" dirty="0"/>
              <a:t> de </a:t>
            </a:r>
            <a:r>
              <a:rPr lang="es-ES_tradnl" sz="1800" dirty="0" err="1"/>
              <a:t>Investigación</a:t>
            </a:r>
            <a:r>
              <a:rPr lang="es-ES_tradnl" sz="1800" dirty="0"/>
              <a:t>, </a:t>
            </a:r>
            <a:r>
              <a:rPr lang="es-ES_tradnl" sz="1800" dirty="0" err="1"/>
              <a:t>Innovación</a:t>
            </a:r>
            <a:r>
              <a:rPr lang="es-ES_tradnl" sz="1800" dirty="0"/>
              <a:t> y Postgrado de la carrera en la Sede </a:t>
            </a:r>
            <a:r>
              <a:rPr lang="es-ES_tradnl" sz="1800" dirty="0" smtClean="0"/>
              <a:t>Victoria.</a:t>
            </a:r>
          </a:p>
          <a:p>
            <a:pPr algn="just">
              <a:spcBef>
                <a:spcPts val="0"/>
              </a:spcBef>
              <a:buAutoNum type="alphaLcParenR"/>
            </a:pPr>
            <a:endParaRPr lang="es-ES_tradnl" sz="1800" dirty="0"/>
          </a:p>
          <a:p>
            <a:pPr algn="just">
              <a:spcBef>
                <a:spcPts val="0"/>
              </a:spcBef>
              <a:buAutoNum type="alphaLcParenR"/>
            </a:pPr>
            <a:r>
              <a:rPr lang="es-ES_tradnl" sz="1800" dirty="0" smtClean="0"/>
              <a:t>En </a:t>
            </a:r>
            <a:r>
              <a:rPr lang="es-ES_tradnl" sz="1800" dirty="0"/>
              <a:t>febrero de </a:t>
            </a:r>
            <a:r>
              <a:rPr lang="es-ES_tradnl" sz="1800" dirty="0" smtClean="0"/>
              <a:t>2015 se </a:t>
            </a:r>
            <a:r>
              <a:rPr lang="es-ES_tradnl" sz="1800" dirty="0"/>
              <a:t>inició la </a:t>
            </a:r>
            <a:r>
              <a:rPr lang="es-ES_tradnl" sz="1800" dirty="0" err="1"/>
              <a:t>implementación</a:t>
            </a:r>
            <a:r>
              <a:rPr lang="es-ES_tradnl" sz="1800" dirty="0"/>
              <a:t> de programas de magister en derecho. </a:t>
            </a:r>
            <a:r>
              <a:rPr lang="es-ES_tradnl" sz="1800" dirty="0" smtClean="0"/>
              <a:t>Actualmente </a:t>
            </a:r>
            <a:r>
              <a:rPr lang="es-ES_tradnl" sz="1800" dirty="0"/>
              <a:t>decretado Magister en Derecho Penal. </a:t>
            </a:r>
            <a:endParaRPr lang="es-ES_tradnl" sz="1800" dirty="0" smtClean="0"/>
          </a:p>
          <a:p>
            <a:pPr algn="just">
              <a:spcBef>
                <a:spcPts val="0"/>
              </a:spcBef>
              <a:buAutoNum type="alphaLcParenR"/>
            </a:pPr>
            <a:endParaRPr lang="es-ES_tradnl" sz="1800" dirty="0"/>
          </a:p>
          <a:p>
            <a:pPr algn="just">
              <a:spcBef>
                <a:spcPts val="0"/>
              </a:spcBef>
              <a:buAutoNum type="alphaLcParenR"/>
            </a:pPr>
            <a:r>
              <a:rPr lang="es-ES_tradnl" sz="1800" dirty="0" smtClean="0"/>
              <a:t>Se </a:t>
            </a:r>
            <a:r>
              <a:rPr lang="es-ES_tradnl" sz="1800" dirty="0"/>
              <a:t>dio comienzo al proceso de </a:t>
            </a:r>
            <a:r>
              <a:rPr lang="es-ES_tradnl" sz="1800" dirty="0" err="1"/>
              <a:t>diseño</a:t>
            </a:r>
            <a:r>
              <a:rPr lang="es-ES_tradnl" sz="1800" dirty="0"/>
              <a:t> y </a:t>
            </a:r>
            <a:r>
              <a:rPr lang="es-ES_tradnl" sz="1800" dirty="0" err="1"/>
              <a:t>elaboración</a:t>
            </a:r>
            <a:r>
              <a:rPr lang="es-ES_tradnl" sz="1800" dirty="0"/>
              <a:t> del proyecto de postgrado </a:t>
            </a:r>
            <a:r>
              <a:rPr lang="es-ES_tradnl" sz="1800" dirty="0" err="1"/>
              <a:t>Magíster</a:t>
            </a:r>
            <a:r>
              <a:rPr lang="es-ES_tradnl" sz="1800" dirty="0"/>
              <a:t> en Derecho Comercial con </a:t>
            </a:r>
            <a:r>
              <a:rPr lang="es-ES_tradnl" sz="1800" dirty="0" smtClean="0"/>
              <a:t>Menciones.</a:t>
            </a:r>
          </a:p>
          <a:p>
            <a:pPr algn="just">
              <a:spcBef>
                <a:spcPts val="0"/>
              </a:spcBef>
              <a:buAutoNum type="alphaLcParenR"/>
            </a:pPr>
            <a:endParaRPr lang="es-ES_tradnl" sz="1800" dirty="0"/>
          </a:p>
          <a:p>
            <a:pPr algn="just">
              <a:spcBef>
                <a:spcPts val="0"/>
              </a:spcBef>
              <a:buAutoNum type="alphaLcParenR"/>
            </a:pPr>
            <a:r>
              <a:rPr lang="es-ES_tradnl" sz="1800" dirty="0" smtClean="0"/>
              <a:t>Se </a:t>
            </a:r>
            <a:r>
              <a:rPr lang="es-ES_tradnl" sz="1800" dirty="0"/>
              <a:t>ha iniciado la </a:t>
            </a:r>
            <a:r>
              <a:rPr lang="es-ES_tradnl" sz="1800" dirty="0" err="1"/>
              <a:t>difusión</a:t>
            </a:r>
            <a:r>
              <a:rPr lang="es-ES_tradnl" sz="1800" dirty="0"/>
              <a:t> y publicidad de los programas de Diplomado en Derecho Penal Parte </a:t>
            </a:r>
            <a:r>
              <a:rPr lang="es-ES_tradnl" sz="1800" dirty="0" smtClean="0"/>
              <a:t>Especial, </a:t>
            </a:r>
            <a:r>
              <a:rPr lang="es-ES_tradnl" sz="1800" dirty="0"/>
              <a:t>Diplomado en Derecho </a:t>
            </a:r>
            <a:r>
              <a:rPr lang="es-ES_tradnl" sz="1800" dirty="0" smtClean="0"/>
              <a:t>Penitenciario, y Diplomado </a:t>
            </a:r>
            <a:r>
              <a:rPr lang="es-ES_tradnl" sz="1800" dirty="0"/>
              <a:t>en Empresas en Crisis, </a:t>
            </a:r>
            <a:r>
              <a:rPr lang="es-ES_tradnl" sz="1800" dirty="0" err="1"/>
              <a:t>Prevención</a:t>
            </a:r>
            <a:r>
              <a:rPr lang="es-ES_tradnl" sz="1800" dirty="0"/>
              <a:t>, </a:t>
            </a:r>
            <a:r>
              <a:rPr lang="es-ES_tradnl" sz="1800" dirty="0" err="1"/>
              <a:t>Refinanciación</a:t>
            </a:r>
            <a:r>
              <a:rPr lang="es-ES_tradnl" sz="1800" dirty="0"/>
              <a:t> y Concurso de </a:t>
            </a:r>
            <a:r>
              <a:rPr lang="es-ES_tradnl" sz="1800" dirty="0" smtClean="0"/>
              <a:t>Acreedores, para </a:t>
            </a:r>
            <a:r>
              <a:rPr lang="es-ES_tradnl" sz="1800" dirty="0"/>
              <a:t>dictarse el segundo semestre de </a:t>
            </a:r>
            <a:r>
              <a:rPr lang="es-ES_tradnl" sz="1800" dirty="0" smtClean="0"/>
              <a:t>2016.</a:t>
            </a:r>
          </a:p>
          <a:p>
            <a:pPr algn="just">
              <a:spcBef>
                <a:spcPts val="0"/>
              </a:spcBef>
              <a:buAutoNum type="alphaLcParenR"/>
            </a:pPr>
            <a:endParaRPr lang="es-ES_tradnl" sz="1600" dirty="0" smtClean="0"/>
          </a:p>
          <a:p>
            <a:pPr algn="just">
              <a:spcBef>
                <a:spcPts val="0"/>
              </a:spcBef>
              <a:buAutoNum type="alphaLcParenR"/>
            </a:pPr>
            <a:endParaRPr lang="es-ES_tradnl" sz="1600" dirty="0"/>
          </a:p>
          <a:p>
            <a:pPr algn="just">
              <a:spcBef>
                <a:spcPts val="0"/>
              </a:spcBef>
              <a:buAutoNum type="alphaLcParenR"/>
            </a:pPr>
            <a:endParaRPr lang="es-ES_tradnl" sz="1600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62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05672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Mejoras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2492896"/>
            <a:ext cx="8208912" cy="35955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s-ES_tradnl" sz="1800" dirty="0" smtClean="0"/>
              <a:t>e) Se </a:t>
            </a:r>
            <a:r>
              <a:rPr lang="es-ES_tradnl" sz="1800" dirty="0"/>
              <a:t>está trabajando con la Unidad de </a:t>
            </a:r>
            <a:r>
              <a:rPr lang="es-ES_tradnl" sz="1800" dirty="0" err="1"/>
              <a:t>Investigación</a:t>
            </a:r>
            <a:r>
              <a:rPr lang="es-ES_tradnl" sz="1800" dirty="0"/>
              <a:t>, </a:t>
            </a:r>
            <a:r>
              <a:rPr lang="es-ES_tradnl" sz="1800" dirty="0" err="1"/>
              <a:t>Innovación</a:t>
            </a:r>
            <a:r>
              <a:rPr lang="es-ES_tradnl" sz="1800" dirty="0"/>
              <a:t> y Postgrado de la Sede Victoria, para el </a:t>
            </a:r>
            <a:r>
              <a:rPr lang="es-ES_tradnl" sz="1800" dirty="0" err="1"/>
              <a:t>diseño</a:t>
            </a:r>
            <a:r>
              <a:rPr lang="es-ES_tradnl" sz="1800" dirty="0"/>
              <a:t> y </a:t>
            </a:r>
            <a:r>
              <a:rPr lang="es-ES_tradnl" sz="1800" dirty="0" err="1"/>
              <a:t>elaboración</a:t>
            </a:r>
            <a:r>
              <a:rPr lang="es-ES_tradnl" sz="1800" dirty="0"/>
              <a:t> de cursos de perfeccionamiento denominados “Cursos conducentes a Diplomado”, los cuales se destinan, especialmente, a egresados de la </a:t>
            </a:r>
            <a:r>
              <a:rPr lang="es-ES_tradnl" sz="1800" dirty="0" smtClean="0"/>
              <a:t>Carrera.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ES_tradnl" sz="1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es-ES_tradnl" sz="1800" dirty="0" smtClean="0"/>
              <a:t>f) El </a:t>
            </a:r>
            <a:r>
              <a:rPr lang="es-ES_tradnl" sz="1800" dirty="0" err="1"/>
              <a:t>año</a:t>
            </a:r>
            <a:r>
              <a:rPr lang="es-ES_tradnl" sz="1800" dirty="0"/>
              <a:t> 2016 se </a:t>
            </a:r>
            <a:r>
              <a:rPr lang="es-ES_tradnl" sz="1800" dirty="0" err="1"/>
              <a:t>acordo</a:t>
            </a:r>
            <a:r>
              <a:rPr lang="es-ES_tradnl" sz="1800" dirty="0"/>
              <a:t>́ por Consejo de Carrera encomendar la labor complementaria a la realizada a nivel institucional a uno de los </a:t>
            </a:r>
            <a:r>
              <a:rPr lang="es-ES_tradnl" sz="1800" dirty="0" err="1"/>
              <a:t>académicos</a:t>
            </a:r>
            <a:r>
              <a:rPr lang="es-ES_tradnl" sz="1800" dirty="0"/>
              <a:t>, el que pretende llevar a cabo estrategias de </a:t>
            </a:r>
            <a:r>
              <a:rPr lang="es-ES_tradnl" sz="1800" dirty="0" err="1"/>
              <a:t>recopilación</a:t>
            </a:r>
            <a:r>
              <a:rPr lang="es-ES_tradnl" sz="1800" dirty="0"/>
              <a:t> de </a:t>
            </a:r>
            <a:r>
              <a:rPr lang="es-ES_tradnl" sz="1800" dirty="0" err="1"/>
              <a:t>información</a:t>
            </a:r>
            <a:r>
              <a:rPr lang="es-ES_tradnl" sz="1800" dirty="0"/>
              <a:t> que incorpore una </a:t>
            </a:r>
            <a:r>
              <a:rPr lang="es-ES_tradnl" sz="1800" dirty="0" err="1"/>
              <a:t>consideración</a:t>
            </a:r>
            <a:r>
              <a:rPr lang="es-ES_tradnl" sz="1800" dirty="0"/>
              <a:t> de las expectativas de los egresados y su nivel de </a:t>
            </a:r>
            <a:r>
              <a:rPr lang="es-ES_tradnl" sz="1800" dirty="0" err="1"/>
              <a:t>satisfacción</a:t>
            </a:r>
            <a:r>
              <a:rPr lang="es-ES_tradnl" sz="1800" dirty="0"/>
              <a:t> permitiendo y posibilitando la </a:t>
            </a:r>
            <a:r>
              <a:rPr lang="es-ES_tradnl" sz="1800" dirty="0" err="1"/>
              <a:t>vinculación</a:t>
            </a:r>
            <a:r>
              <a:rPr lang="es-ES_tradnl" sz="1800" dirty="0"/>
              <a:t> directa con los ex estudiantes (egresados y/o titulados). 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67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08920"/>
            <a:ext cx="8784976" cy="1517030"/>
          </a:xfrm>
        </p:spPr>
        <p:txBody>
          <a:bodyPr/>
          <a:lstStyle/>
          <a:p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Criterio: </a:t>
            </a:r>
            <a:b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Vinculación con el Medio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3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2060848"/>
            <a:ext cx="9036496" cy="44973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20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 Plan de Perfeccionamiento Docente y de contrataciones.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 Fortalecimiento de la Investigación.</a:t>
            </a: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</a:pPr>
            <a:endParaRPr lang="es-CL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 algn="just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CL" sz="2400" dirty="0" smtClean="0">
                <a:solidFill>
                  <a:schemeClr val="accent1">
                    <a:lumMod val="75000"/>
                  </a:schemeClr>
                </a:solidFill>
              </a:rPr>
              <a:t>Línea de Investigación: Estado de Derecho, Derechos Fundamentales y Políticas Públicas.</a:t>
            </a:r>
          </a:p>
          <a:p>
            <a:pPr algn="just">
              <a:lnSpc>
                <a:spcPct val="20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 Inicio de la Educación Continua.</a:t>
            </a:r>
          </a:p>
          <a:p>
            <a:pPr algn="just">
              <a:lnSpc>
                <a:spcPct val="200000"/>
              </a:lnSpc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 Mejorar la Difusión de Actividades.</a:t>
            </a:r>
            <a:endParaRPr lang="es-CL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483768" y="1196752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Antecedentes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2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5776" y="1268760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Vinculación con el medio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8416" y="2129370"/>
            <a:ext cx="8229600" cy="263933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La carrera debe mantener vínculos con el </a:t>
            </a:r>
            <a:r>
              <a:rPr lang="es-CL" sz="2400" dirty="0">
                <a:solidFill>
                  <a:schemeClr val="bg2">
                    <a:lumMod val="25000"/>
                  </a:schemeClr>
                </a:solidFill>
              </a:rPr>
              <a:t>á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mbito disciplinario y profesional que le corresponde, con el fin de actualizar el conocimiento que imparte.</a:t>
            </a:r>
          </a:p>
          <a:p>
            <a:pPr marL="0" indent="0" algn="just">
              <a:buNone/>
            </a:pPr>
            <a:endParaRPr lang="es-CL" sz="24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Una gran herramienta con la que cuenta la carrera para vincularse con el medio, es la </a:t>
            </a:r>
            <a:r>
              <a:rPr lang="es-CL" sz="2400" b="1" dirty="0" smtClean="0">
                <a:solidFill>
                  <a:schemeClr val="bg2">
                    <a:lumMod val="25000"/>
                  </a:schemeClr>
                </a:solidFill>
              </a:rPr>
              <a:t>Clínica Jurídica</a:t>
            </a: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es-CL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58416" y="4904370"/>
            <a:ext cx="5773588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CL" sz="2800" b="1" dirty="0">
                <a:solidFill>
                  <a:schemeClr val="accent6">
                    <a:lumMod val="75000"/>
                  </a:schemeClr>
                </a:solidFill>
              </a:rPr>
              <a:t>Anualmente la Clínica Jurídica brinda atención gratuita a </a:t>
            </a:r>
            <a:r>
              <a:rPr lang="es-CL" sz="2800" b="1">
                <a:solidFill>
                  <a:schemeClr val="accent6">
                    <a:lumMod val="75000"/>
                  </a:schemeClr>
                </a:solidFill>
              </a:rPr>
              <a:t>aproximadamente </a:t>
            </a:r>
            <a:r>
              <a:rPr lang="es-CL" sz="2800" b="1" smtClean="0">
                <a:solidFill>
                  <a:schemeClr val="accent6">
                    <a:lumMod val="75000"/>
                  </a:schemeClr>
                </a:solidFill>
              </a:rPr>
              <a:t>450 </a:t>
            </a:r>
            <a:r>
              <a:rPr lang="es-CL" sz="2800" b="1" dirty="0">
                <a:solidFill>
                  <a:schemeClr val="accent6">
                    <a:lumMod val="75000"/>
                  </a:schemeClr>
                </a:solidFill>
              </a:rPr>
              <a:t>usuarios de alta vulnerabilidad social.</a:t>
            </a:r>
          </a:p>
        </p:txBody>
      </p:sp>
    </p:spTree>
    <p:extLst>
      <p:ext uri="{BB962C8B-B14F-4D97-AF65-F5344CB8AC3E}">
        <p14:creationId xmlns:p14="http://schemas.microsoft.com/office/powerpoint/2010/main" val="29291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96682" y="1335906"/>
            <a:ext cx="6398127" cy="652934"/>
          </a:xfrm>
        </p:spPr>
        <p:txBody>
          <a:bodyPr>
            <a:noAutofit/>
          </a:bodyPr>
          <a:lstStyle/>
          <a:p>
            <a:pPr algn="r"/>
            <a:r>
              <a:rPr lang="es-CL" sz="4000" dirty="0" smtClean="0">
                <a:solidFill>
                  <a:schemeClr val="accent6">
                    <a:lumMod val="75000"/>
                  </a:schemeClr>
                </a:solidFill>
              </a:rPr>
              <a:t>Vinculación con el medio</a:t>
            </a:r>
            <a:endParaRPr lang="es-C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1" y="2348880"/>
            <a:ext cx="8229600" cy="42519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372224"/>
              </p:ext>
            </p:extLst>
          </p:nvPr>
        </p:nvGraphicFramePr>
        <p:xfrm>
          <a:off x="467541" y="2237259"/>
          <a:ext cx="8227268" cy="4312311"/>
        </p:xfrm>
        <a:graphic>
          <a:graphicData uri="http://schemas.openxmlformats.org/drawingml/2006/table">
            <a:tbl>
              <a:tblPr/>
              <a:tblGrid>
                <a:gridCol w="3744419">
                  <a:extLst>
                    <a:ext uri="{9D8B030D-6E8A-4147-A177-3AD203B41FA5}">
                      <a16:colId xmlns="" xmlns:a16="http://schemas.microsoft.com/office/drawing/2014/main" val="1149498223"/>
                    </a:ext>
                  </a:extLst>
                </a:gridCol>
                <a:gridCol w="4482849">
                  <a:extLst>
                    <a:ext uri="{9D8B030D-6E8A-4147-A177-3AD203B41FA5}">
                      <a16:colId xmlns="" xmlns:a16="http://schemas.microsoft.com/office/drawing/2014/main" val="800046633"/>
                    </a:ext>
                  </a:extLst>
                </a:gridCol>
              </a:tblGrid>
              <a:tr h="6547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FORTALEZA</a:t>
                      </a:r>
                      <a:endParaRPr lang="es-CL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DEBILIDAD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6523633"/>
                  </a:ext>
                </a:extLst>
              </a:tr>
              <a:tr h="3028041">
                <a:tc>
                  <a:txBody>
                    <a:bodyPr/>
                    <a:lstStyle/>
                    <a:p>
                      <a:pPr algn="just"/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 consideran que la carrera fomenta las actividades de extensión donde ellos tienen participación.</a:t>
                      </a:r>
                    </a:p>
                    <a:p>
                      <a:pPr algn="just"/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Estudiantes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consideran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el plan de estudio les permite insertarse en los debates académicos que se desarrollan actualmente,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que la carrera fomenta la participación de los propios estudiantes en actividades de extensión como seminarios de la disciplina.</a:t>
                      </a:r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ES_tradnl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 los egresados y/o titulados considera que la cantidad de investigación desarrollada en la carrera no es adecuada.</a:t>
                      </a:r>
                    </a:p>
                    <a:p>
                      <a:pPr algn="just"/>
                      <a:endParaRPr lang="es-ES_tradnl" sz="18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 los egresados y/o titulados solo un 53% señala que existe interés por contratarlos en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 mundo laboral.</a:t>
                      </a:r>
                      <a:endParaRPr lang="es-CL" sz="1800" b="1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065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91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05672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Mejoras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988840"/>
            <a:ext cx="8208912" cy="4752528"/>
          </a:xfrm>
        </p:spPr>
        <p:txBody>
          <a:bodyPr>
            <a:noAutofit/>
          </a:bodyPr>
          <a:lstStyle/>
          <a:p>
            <a:pPr algn="just">
              <a:buAutoNum type="alphaLcParenR"/>
            </a:pPr>
            <a:r>
              <a:rPr lang="es-ES_tradnl" sz="1800" dirty="0" smtClean="0"/>
              <a:t>En </a:t>
            </a:r>
            <a:r>
              <a:rPr lang="es-ES_tradnl" sz="1800" dirty="0"/>
              <a:t>el </a:t>
            </a:r>
            <a:r>
              <a:rPr lang="es-ES_tradnl" sz="1800" dirty="0" err="1"/>
              <a:t>año</a:t>
            </a:r>
            <a:r>
              <a:rPr lang="es-ES_tradnl" sz="1800" dirty="0"/>
              <a:t> 2015 se </a:t>
            </a:r>
            <a:r>
              <a:rPr lang="es-ES_tradnl" sz="1800" dirty="0" err="1"/>
              <a:t>establecio</a:t>
            </a:r>
            <a:r>
              <a:rPr lang="es-ES_tradnl" sz="1800" dirty="0"/>
              <a:t>́ internamente la </a:t>
            </a:r>
            <a:r>
              <a:rPr lang="es-ES_tradnl" sz="1800" dirty="0" smtClean="0"/>
              <a:t>coordinación del área de </a:t>
            </a:r>
            <a:r>
              <a:rPr lang="es-ES_tradnl" sz="1800" dirty="0" err="1" smtClean="0"/>
              <a:t>investigación</a:t>
            </a:r>
            <a:r>
              <a:rPr lang="es-ES_tradnl" sz="1800" dirty="0"/>
              <a:t>, </a:t>
            </a:r>
            <a:r>
              <a:rPr lang="es-ES_tradnl" sz="1800" dirty="0" err="1"/>
              <a:t>Innovación</a:t>
            </a:r>
            <a:r>
              <a:rPr lang="es-ES_tradnl" sz="1800" dirty="0"/>
              <a:t> y Postgrado de la carrera en la Sede Victoria. Entre sus objetivos se encuentra el fomento e inventivo a la </a:t>
            </a:r>
            <a:r>
              <a:rPr lang="es-ES_tradnl" sz="1800" dirty="0" err="1"/>
              <a:t>investigación</a:t>
            </a:r>
            <a:r>
              <a:rPr lang="es-ES_tradnl" sz="1800" dirty="0"/>
              <a:t> de los docentes de la </a:t>
            </a:r>
            <a:r>
              <a:rPr lang="es-ES_tradnl" sz="1800" dirty="0" smtClean="0"/>
              <a:t>carrera.</a:t>
            </a:r>
          </a:p>
          <a:p>
            <a:pPr algn="just">
              <a:buAutoNum type="alphaLcParenR"/>
            </a:pPr>
            <a:endParaRPr lang="es-ES_tradnl" sz="1800" dirty="0"/>
          </a:p>
          <a:p>
            <a:pPr algn="just">
              <a:buAutoNum type="alphaLcParenR"/>
            </a:pPr>
            <a:r>
              <a:rPr lang="es-ES_tradnl" sz="1800" dirty="0" err="1" smtClean="0"/>
              <a:t>Formulación</a:t>
            </a:r>
            <a:r>
              <a:rPr lang="es-ES_tradnl" sz="1800" dirty="0" smtClean="0"/>
              <a:t> </a:t>
            </a:r>
            <a:r>
              <a:rPr lang="es-ES_tradnl" sz="1800" dirty="0"/>
              <a:t>de una </a:t>
            </a:r>
            <a:r>
              <a:rPr lang="es-ES_tradnl" sz="1800" dirty="0" err="1"/>
              <a:t>política</a:t>
            </a:r>
            <a:r>
              <a:rPr lang="es-ES_tradnl" sz="1800" dirty="0"/>
              <a:t> que fomente e incentive la </a:t>
            </a:r>
            <a:r>
              <a:rPr lang="es-ES_tradnl" sz="1800" dirty="0" err="1"/>
              <a:t>investigación</a:t>
            </a:r>
            <a:r>
              <a:rPr lang="es-ES_tradnl" sz="1800" dirty="0"/>
              <a:t> y la </a:t>
            </a:r>
            <a:r>
              <a:rPr lang="es-ES_tradnl" sz="1800" dirty="0" err="1"/>
              <a:t>publicación</a:t>
            </a:r>
            <a:r>
              <a:rPr lang="es-ES_tradnl" sz="1800" dirty="0"/>
              <a:t> de sus resultados, concordante con la </a:t>
            </a:r>
            <a:r>
              <a:rPr lang="es-ES_tradnl" sz="1800" dirty="0" err="1"/>
              <a:t>política</a:t>
            </a:r>
            <a:r>
              <a:rPr lang="es-ES_tradnl" sz="1800" dirty="0"/>
              <a:t> de </a:t>
            </a:r>
            <a:r>
              <a:rPr lang="es-ES_tradnl" sz="1800" dirty="0" err="1"/>
              <a:t>investigación</a:t>
            </a:r>
            <a:r>
              <a:rPr lang="es-ES_tradnl" sz="1800" dirty="0"/>
              <a:t> </a:t>
            </a:r>
            <a:r>
              <a:rPr lang="es-ES_tradnl" sz="1800" dirty="0" smtClean="0"/>
              <a:t>institucional.</a:t>
            </a:r>
          </a:p>
          <a:p>
            <a:pPr algn="just">
              <a:buAutoNum type="alphaLcParenR"/>
            </a:pPr>
            <a:endParaRPr lang="es-ES_tradnl" sz="1800" dirty="0"/>
          </a:p>
          <a:p>
            <a:pPr algn="just">
              <a:buAutoNum type="alphaLcParenR"/>
            </a:pPr>
            <a:r>
              <a:rPr lang="es-ES_tradnl" sz="1800" dirty="0" smtClean="0"/>
              <a:t>En </a:t>
            </a:r>
            <a:r>
              <a:rPr lang="es-ES_tradnl" sz="1800" dirty="0"/>
              <a:t>el marco de la </a:t>
            </a:r>
            <a:r>
              <a:rPr lang="es-ES_tradnl" sz="1800" dirty="0" err="1"/>
              <a:t>investigación</a:t>
            </a:r>
            <a:r>
              <a:rPr lang="es-ES_tradnl" sz="1800" dirty="0"/>
              <a:t> personal de los profesores se han obtenido gradualmente productos de </a:t>
            </a:r>
            <a:r>
              <a:rPr lang="es-ES_tradnl" sz="1800" dirty="0" err="1"/>
              <a:t>investigación</a:t>
            </a:r>
            <a:r>
              <a:rPr lang="es-ES_tradnl" sz="1800" dirty="0"/>
              <a:t> de menor a mayor </a:t>
            </a:r>
            <a:r>
              <a:rPr lang="es-ES_tradnl" sz="1800" dirty="0" smtClean="0"/>
              <a:t>impacto. Se </a:t>
            </a:r>
            <a:r>
              <a:rPr lang="es-ES_tradnl" sz="1800" dirty="0"/>
              <a:t>fomenta la </a:t>
            </a:r>
            <a:r>
              <a:rPr lang="es-ES_tradnl" sz="1800" dirty="0" err="1"/>
              <a:t>publicación</a:t>
            </a:r>
            <a:r>
              <a:rPr lang="es-ES_tradnl" sz="1800" dirty="0"/>
              <a:t> en la Revista Corpus Iuris </a:t>
            </a:r>
            <a:r>
              <a:rPr lang="es-ES_tradnl" sz="1800" dirty="0" err="1"/>
              <a:t>Regionis</a:t>
            </a:r>
            <a:r>
              <a:rPr lang="es-ES_tradnl" sz="1800" dirty="0"/>
              <a:t> entre los profesores de la carrera. </a:t>
            </a:r>
            <a:r>
              <a:rPr lang="es-ES_tradnl" sz="1800" dirty="0" smtClean="0"/>
              <a:t>Formulación de una </a:t>
            </a:r>
            <a:r>
              <a:rPr lang="es-ES_tradnl" sz="1800" dirty="0" err="1" smtClean="0"/>
              <a:t>política</a:t>
            </a:r>
            <a:r>
              <a:rPr lang="es-ES_tradnl" sz="1800" dirty="0" smtClean="0"/>
              <a:t> </a:t>
            </a:r>
            <a:r>
              <a:rPr lang="es-ES_tradnl" sz="1800" dirty="0"/>
              <a:t>que fomente e incentive la </a:t>
            </a:r>
            <a:r>
              <a:rPr lang="es-ES_tradnl" sz="1800" dirty="0" err="1"/>
              <a:t>investigación</a:t>
            </a:r>
            <a:r>
              <a:rPr lang="es-ES_tradnl" sz="1800" dirty="0"/>
              <a:t> y la </a:t>
            </a:r>
            <a:r>
              <a:rPr lang="es-ES_tradnl" sz="1800" dirty="0" err="1"/>
              <a:t>publicación</a:t>
            </a:r>
            <a:r>
              <a:rPr lang="es-ES_tradnl" sz="1800" dirty="0"/>
              <a:t> de sus resultados, concordante con la </a:t>
            </a:r>
            <a:r>
              <a:rPr lang="es-ES_tradnl" sz="1800" dirty="0" err="1"/>
              <a:t>política</a:t>
            </a:r>
            <a:r>
              <a:rPr lang="es-ES_tradnl" sz="1800" dirty="0"/>
              <a:t> de </a:t>
            </a:r>
            <a:r>
              <a:rPr lang="es-ES_tradnl" sz="1800" dirty="0" err="1"/>
              <a:t>investigación</a:t>
            </a:r>
            <a:r>
              <a:rPr lang="es-ES_tradnl" sz="1800" dirty="0"/>
              <a:t> institucional</a:t>
            </a:r>
            <a:r>
              <a:rPr lang="es-ES_tradnl" sz="1800" dirty="0" smtClean="0"/>
              <a:t>.</a:t>
            </a:r>
            <a:endParaRPr lang="es-ES_tradnl" sz="1800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52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05672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Mejoras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2348880"/>
            <a:ext cx="8208912" cy="39762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_tradnl" sz="1800" dirty="0" smtClean="0"/>
              <a:t>d</a:t>
            </a:r>
            <a:r>
              <a:rPr lang="es-ES_tradnl" sz="1800" dirty="0"/>
              <a:t>) Se ha incentivado la </a:t>
            </a:r>
            <a:r>
              <a:rPr lang="es-ES_tradnl" sz="1800" dirty="0" err="1"/>
              <a:t>postulación</a:t>
            </a:r>
            <a:r>
              <a:rPr lang="es-ES_tradnl" sz="1800" dirty="0"/>
              <a:t> a fondos externos e internos de </a:t>
            </a:r>
            <a:r>
              <a:rPr lang="es-ES_tradnl" sz="1800" dirty="0" err="1"/>
              <a:t>investigación</a:t>
            </a:r>
            <a:r>
              <a:rPr lang="es-ES_tradnl" sz="1800" dirty="0"/>
              <a:t>, habiendo sido adjudicados dos fondos de </a:t>
            </a:r>
            <a:r>
              <a:rPr lang="es-ES_tradnl" sz="1800" dirty="0" err="1"/>
              <a:t>investigación</a:t>
            </a:r>
            <a:r>
              <a:rPr lang="es-ES_tradnl" sz="1800" dirty="0"/>
              <a:t> internos para ejecutarse durante el </a:t>
            </a:r>
            <a:r>
              <a:rPr lang="es-ES_tradnl" sz="1800" dirty="0" err="1"/>
              <a:t>año</a:t>
            </a:r>
            <a:r>
              <a:rPr lang="es-ES_tradnl" sz="1800" dirty="0"/>
              <a:t> </a:t>
            </a:r>
            <a:r>
              <a:rPr lang="es-ES_tradnl" sz="1800" dirty="0" smtClean="0"/>
              <a:t>2016.</a:t>
            </a:r>
          </a:p>
          <a:p>
            <a:pPr marL="0" indent="0" algn="just">
              <a:buNone/>
            </a:pPr>
            <a:endParaRPr lang="es-ES_tradnl" sz="1800" dirty="0"/>
          </a:p>
          <a:p>
            <a:pPr marL="0" indent="0" algn="just">
              <a:buNone/>
            </a:pPr>
            <a:r>
              <a:rPr lang="es-ES_tradnl" sz="1800" dirty="0" smtClean="0"/>
              <a:t>e) Se </a:t>
            </a:r>
            <a:r>
              <a:rPr lang="es-ES_tradnl" sz="1800" dirty="0"/>
              <a:t>ha incentivado la </a:t>
            </a:r>
            <a:r>
              <a:rPr lang="es-ES_tradnl" sz="1800" dirty="0" err="1"/>
              <a:t>utilización</a:t>
            </a:r>
            <a:r>
              <a:rPr lang="es-ES_tradnl" sz="1800" dirty="0"/>
              <a:t> de la plataforma de </a:t>
            </a:r>
            <a:r>
              <a:rPr lang="es-ES_tradnl" sz="1800" dirty="0" smtClean="0"/>
              <a:t>postulación de </a:t>
            </a:r>
            <a:r>
              <a:rPr lang="es-ES_tradnl" sz="1800" dirty="0"/>
              <a:t>proyectos internos de </a:t>
            </a:r>
            <a:r>
              <a:rPr lang="es-ES_tradnl" sz="1800" dirty="0" err="1"/>
              <a:t>Innovación</a:t>
            </a:r>
            <a:r>
              <a:rPr lang="es-ES_tradnl" sz="1800" dirty="0"/>
              <a:t> Docente como medio para iniciar actividades de </a:t>
            </a:r>
            <a:r>
              <a:rPr lang="es-ES_tradnl" sz="1800" dirty="0" err="1" smtClean="0"/>
              <a:t>investigación</a:t>
            </a:r>
            <a:r>
              <a:rPr lang="es-ES_tradnl" sz="1800" dirty="0" smtClean="0"/>
              <a:t>.</a:t>
            </a:r>
          </a:p>
          <a:p>
            <a:pPr marL="0" indent="0" algn="just">
              <a:buNone/>
            </a:pPr>
            <a:endParaRPr lang="es-ES_tradnl" sz="1800" dirty="0"/>
          </a:p>
          <a:p>
            <a:pPr marL="0" indent="0" algn="just">
              <a:buNone/>
            </a:pPr>
            <a:r>
              <a:rPr lang="es-ES_tradnl" sz="1800" dirty="0" smtClean="0"/>
              <a:t>f) </a:t>
            </a:r>
            <a:r>
              <a:rPr lang="es-ES_tradnl" sz="1800" dirty="0"/>
              <a:t>Se ha fomentado e implementado la </a:t>
            </a:r>
            <a:r>
              <a:rPr lang="es-ES_tradnl" sz="1800" dirty="0" err="1"/>
              <a:t>política</a:t>
            </a:r>
            <a:r>
              <a:rPr lang="es-ES_tradnl" sz="1800" dirty="0"/>
              <a:t> de perfeccionamiento de docentes, </a:t>
            </a:r>
            <a:r>
              <a:rPr lang="es-ES_tradnl" sz="1800" dirty="0" err="1"/>
              <a:t>buscándose</a:t>
            </a:r>
            <a:r>
              <a:rPr lang="es-ES_tradnl" sz="1800" dirty="0"/>
              <a:t> que adquieran grado de </a:t>
            </a:r>
            <a:r>
              <a:rPr lang="es-ES_tradnl" sz="1800" dirty="0" err="1"/>
              <a:t>magíster</a:t>
            </a:r>
            <a:r>
              <a:rPr lang="es-ES_tradnl" sz="1800" dirty="0"/>
              <a:t> y doctorado a </a:t>
            </a:r>
            <a:r>
              <a:rPr lang="es-ES_tradnl" sz="1800" dirty="0" err="1"/>
              <a:t>través</a:t>
            </a:r>
            <a:r>
              <a:rPr lang="es-ES_tradnl" sz="1800" dirty="0"/>
              <a:t> del Reglamento de Perfeccionamiento </a:t>
            </a:r>
            <a:r>
              <a:rPr lang="es-ES_tradnl" sz="1800" dirty="0" err="1"/>
              <a:t>Académicos</a:t>
            </a:r>
            <a:r>
              <a:rPr lang="es-ES_tradnl" sz="1800" dirty="0"/>
              <a:t> de la </a:t>
            </a:r>
            <a:r>
              <a:rPr lang="es-ES_tradnl" sz="1800" dirty="0" err="1"/>
              <a:t>Vicerrectoría</a:t>
            </a:r>
            <a:r>
              <a:rPr lang="es-ES_tradnl" sz="1800" dirty="0"/>
              <a:t> de </a:t>
            </a:r>
            <a:r>
              <a:rPr lang="es-ES_tradnl" sz="1800" dirty="0" err="1"/>
              <a:t>Investigación</a:t>
            </a:r>
            <a:r>
              <a:rPr lang="es-ES_tradnl" sz="1800" dirty="0"/>
              <a:t>, </a:t>
            </a:r>
            <a:r>
              <a:rPr lang="es-ES_tradnl" sz="1800" dirty="0" err="1"/>
              <a:t>Innovación</a:t>
            </a:r>
            <a:r>
              <a:rPr lang="es-ES_tradnl" sz="1800" dirty="0"/>
              <a:t> y Postgrado en concordancia con el Plan </a:t>
            </a:r>
            <a:r>
              <a:rPr lang="es-ES_tradnl" sz="1800" dirty="0" err="1"/>
              <a:t>Estratégico</a:t>
            </a:r>
            <a:r>
              <a:rPr lang="es-ES_tradnl" sz="1800" dirty="0"/>
              <a:t> de la Universidad, Decreto Exento 0698 de 2014. </a:t>
            </a:r>
          </a:p>
          <a:p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176575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204864"/>
            <a:ext cx="8784976" cy="2237110"/>
          </a:xfrm>
        </p:spPr>
        <p:txBody>
          <a:bodyPr/>
          <a:lstStyle/>
          <a:p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Criterio:</a:t>
            </a:r>
            <a:r>
              <a:rPr lang="es-CL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CL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Estructura Organizacional, Administrativa y Financiera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6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772816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>
                <a:solidFill>
                  <a:schemeClr val="accent6">
                    <a:lumMod val="75000"/>
                  </a:schemeClr>
                </a:solidFill>
              </a:rPr>
              <a:t>Estructura Organizacional, Administrativa y Financiera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32438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2600" dirty="0" smtClean="0">
                <a:solidFill>
                  <a:schemeClr val="bg2">
                    <a:lumMod val="25000"/>
                  </a:schemeClr>
                </a:solidFill>
              </a:rPr>
              <a:t>Este criterio se ocupa que la carrera posea un adecuado sistema de gobierno y que cuente con una eficaz gestión institucional, administrativa y financiera.</a:t>
            </a:r>
          </a:p>
          <a:p>
            <a:pPr marL="0" indent="0" algn="just">
              <a:buNone/>
            </a:pPr>
            <a:endParaRPr lang="es-CL" sz="26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CL" sz="2600" dirty="0" smtClean="0">
                <a:solidFill>
                  <a:schemeClr val="bg2">
                    <a:lumMod val="25000"/>
                  </a:schemeClr>
                </a:solidFill>
              </a:rPr>
              <a:t>Su reglamentación interna se </a:t>
            </a:r>
            <a:r>
              <a:rPr lang="es-CL" sz="2600" dirty="0">
                <a:solidFill>
                  <a:schemeClr val="bg2">
                    <a:lumMod val="25000"/>
                  </a:schemeClr>
                </a:solidFill>
              </a:rPr>
              <a:t>encuentra disponible </a:t>
            </a:r>
            <a:r>
              <a:rPr lang="es-CL" sz="2600" dirty="0" smtClean="0">
                <a:solidFill>
                  <a:schemeClr val="bg2">
                    <a:lumMod val="25000"/>
                  </a:schemeClr>
                </a:solidFill>
              </a:rPr>
              <a:t>en la página web de la facultad, en el vínculo “documentos descargables”</a:t>
            </a:r>
            <a:endParaRPr lang="es-CL" sz="2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6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99014" y="1196752"/>
            <a:ext cx="6398127" cy="652934"/>
          </a:xfrm>
        </p:spPr>
        <p:txBody>
          <a:bodyPr>
            <a:noAutofit/>
          </a:bodyPr>
          <a:lstStyle/>
          <a:p>
            <a:pPr algn="r"/>
            <a:r>
              <a:rPr lang="es-CL" sz="4000" dirty="0" smtClean="0">
                <a:solidFill>
                  <a:schemeClr val="accent6">
                    <a:lumMod val="75000"/>
                  </a:schemeClr>
                </a:solidFill>
              </a:rPr>
              <a:t>Estructura Organizacional, Administrativa y Financiera </a:t>
            </a:r>
            <a:endParaRPr lang="es-C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1" y="2348880"/>
            <a:ext cx="8229600" cy="42519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818012"/>
              </p:ext>
            </p:extLst>
          </p:nvPr>
        </p:nvGraphicFramePr>
        <p:xfrm>
          <a:off x="486617" y="2345828"/>
          <a:ext cx="8227268" cy="4056552"/>
        </p:xfrm>
        <a:graphic>
          <a:graphicData uri="http://schemas.openxmlformats.org/drawingml/2006/table">
            <a:tbl>
              <a:tblPr/>
              <a:tblGrid>
                <a:gridCol w="4536507">
                  <a:extLst>
                    <a:ext uri="{9D8B030D-6E8A-4147-A177-3AD203B41FA5}">
                      <a16:colId xmlns="" xmlns:a16="http://schemas.microsoft.com/office/drawing/2014/main" val="1149498223"/>
                    </a:ext>
                  </a:extLst>
                </a:gridCol>
                <a:gridCol w="3690761">
                  <a:extLst>
                    <a:ext uri="{9D8B030D-6E8A-4147-A177-3AD203B41FA5}">
                      <a16:colId xmlns="" xmlns:a16="http://schemas.microsoft.com/office/drawing/2014/main" val="800046633"/>
                    </a:ext>
                  </a:extLst>
                </a:gridCol>
              </a:tblGrid>
              <a:tr h="673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FORTALEZA</a:t>
                      </a:r>
                      <a:endParaRPr lang="es-CL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DEBILIDAD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6523633"/>
                  </a:ext>
                </a:extLst>
              </a:tr>
              <a:tr h="3113883">
                <a:tc>
                  <a:txBody>
                    <a:bodyPr/>
                    <a:lstStyle/>
                    <a:p>
                      <a:pPr algn="just"/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Entre los docentes de la unidad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 considera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que las autoridades de la carrera son idóneas para el desempeño del cargo. </a:t>
                      </a:r>
                    </a:p>
                    <a:p>
                      <a:pPr algn="just"/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Estudiantes consideran que las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utoridades de la carrera son perfectamente conocidas.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Estudiantes estiman que existe facilidad para contactarse personalmente con las autoridades de la carrera,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s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aben a quién debe acudir en la carrera cuando tiene algún problema.</a:t>
                      </a:r>
                      <a:endParaRPr lang="es-ES_tradnl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Estudiantes señalan que existe lentitud en la tramitación de sus solicitudes.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b="0" baseline="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Egresados y/o titulados de la carrera consideran que las autoridades de la misma no eran elegidas o nombradas de manera transparente.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b="1" baseline="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b="1" baseline="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065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15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05672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Mejoras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2420888"/>
            <a:ext cx="8208912" cy="3976275"/>
          </a:xfrm>
        </p:spPr>
        <p:txBody>
          <a:bodyPr>
            <a:noAutofit/>
          </a:bodyPr>
          <a:lstStyle/>
          <a:p>
            <a:pPr algn="just">
              <a:buAutoNum type="alphaLcParenR"/>
            </a:pPr>
            <a:r>
              <a:rPr lang="es-ES_tradnl" sz="1800" dirty="0" smtClean="0"/>
              <a:t>Se </a:t>
            </a:r>
            <a:r>
              <a:rPr lang="es-ES_tradnl" sz="1800" dirty="0" err="1"/>
              <a:t>diseño</a:t>
            </a:r>
            <a:r>
              <a:rPr lang="es-ES_tradnl" sz="1800" dirty="0"/>
              <a:t>́ e implementó durante el </a:t>
            </a:r>
            <a:r>
              <a:rPr lang="es-ES_tradnl" sz="1800" dirty="0" err="1"/>
              <a:t>año</a:t>
            </a:r>
            <a:r>
              <a:rPr lang="es-ES_tradnl" sz="1800" dirty="0"/>
              <a:t> 2016 un procedimiento de </a:t>
            </a:r>
            <a:r>
              <a:rPr lang="es-ES_tradnl" sz="1800" dirty="0" err="1" smtClean="0"/>
              <a:t>información</a:t>
            </a:r>
            <a:r>
              <a:rPr lang="es-ES_tradnl" sz="1800" dirty="0" smtClean="0"/>
              <a:t> </a:t>
            </a:r>
            <a:r>
              <a:rPr lang="es-ES_tradnl" sz="1800" dirty="0" err="1"/>
              <a:t>público</a:t>
            </a:r>
            <a:r>
              <a:rPr lang="es-ES_tradnl" sz="1800" dirty="0"/>
              <a:t> a los estudiantes, en torno a los procedimientos administrativos que </a:t>
            </a:r>
            <a:r>
              <a:rPr lang="es-ES_tradnl" sz="1800" dirty="0" err="1"/>
              <a:t>atañen</a:t>
            </a:r>
            <a:r>
              <a:rPr lang="es-ES_tradnl" sz="1800" dirty="0"/>
              <a:t> a sus intereses y que dependen de otras unidades </a:t>
            </a:r>
            <a:r>
              <a:rPr lang="es-ES_tradnl" sz="1800" dirty="0" smtClean="0"/>
              <a:t>administrativas. Se </a:t>
            </a:r>
            <a:r>
              <a:rPr lang="es-ES_tradnl" sz="1800" dirty="0"/>
              <a:t>trabajará en mejorar tales </a:t>
            </a:r>
            <a:r>
              <a:rPr lang="es-ES_tradnl" sz="1800" dirty="0" smtClean="0"/>
              <a:t>procesos.</a:t>
            </a:r>
          </a:p>
          <a:p>
            <a:pPr algn="just">
              <a:buAutoNum type="alphaLcParenR"/>
            </a:pPr>
            <a:endParaRPr lang="es-ES_tradnl" sz="1800" dirty="0"/>
          </a:p>
          <a:p>
            <a:pPr algn="just">
              <a:buAutoNum type="alphaLcParenR"/>
            </a:pPr>
            <a:r>
              <a:rPr lang="es-ES_tradnl" sz="1800" dirty="0" smtClean="0"/>
              <a:t>Se </a:t>
            </a:r>
            <a:r>
              <a:rPr lang="es-ES_tradnl" sz="1800" dirty="0" err="1"/>
              <a:t>establecio</a:t>
            </a:r>
            <a:r>
              <a:rPr lang="es-ES_tradnl" sz="1800" dirty="0"/>
              <a:t>́ que toda solicitud de los estudiantes </a:t>
            </a:r>
            <a:r>
              <a:rPr lang="es-ES_tradnl" sz="1800" dirty="0" err="1"/>
              <a:t>debera</a:t>
            </a:r>
            <a:r>
              <a:rPr lang="es-ES_tradnl" sz="1800" dirty="0"/>
              <a:t>́ ser tramitada </a:t>
            </a:r>
            <a:r>
              <a:rPr lang="es-ES_tradnl" sz="1800" dirty="0" err="1"/>
              <a:t>vía</a:t>
            </a:r>
            <a:r>
              <a:rPr lang="es-ES_tradnl" sz="1800" dirty="0"/>
              <a:t> web a </a:t>
            </a:r>
            <a:r>
              <a:rPr lang="es-ES_tradnl" sz="1800" dirty="0" err="1"/>
              <a:t>través</a:t>
            </a:r>
            <a:r>
              <a:rPr lang="es-ES_tradnl" sz="1800" dirty="0"/>
              <a:t> de la plataforma habilitada para ello por la universidad “Aula Virtual”, transparentando </a:t>
            </a:r>
            <a:r>
              <a:rPr lang="es-ES_tradnl" sz="1800" dirty="0" err="1"/>
              <a:t>asi</a:t>
            </a:r>
            <a:r>
              <a:rPr lang="es-ES_tradnl" sz="1800" dirty="0"/>
              <a:t>́ los </a:t>
            </a:r>
            <a:r>
              <a:rPr lang="es-ES_tradnl" sz="1800" dirty="0" smtClean="0"/>
              <a:t>procesos.</a:t>
            </a:r>
          </a:p>
          <a:p>
            <a:pPr algn="just">
              <a:buAutoNum type="alphaLcParenR"/>
            </a:pPr>
            <a:endParaRPr lang="es-ES_tradnl" sz="1800" dirty="0"/>
          </a:p>
          <a:p>
            <a:pPr algn="just">
              <a:buAutoNum type="alphaLcParenR"/>
            </a:pPr>
            <a:r>
              <a:rPr lang="es-ES_tradnl" sz="1800" dirty="0" err="1" smtClean="0"/>
              <a:t>Fijación</a:t>
            </a:r>
            <a:r>
              <a:rPr lang="es-ES_tradnl" sz="1800" dirty="0" smtClean="0"/>
              <a:t> </a:t>
            </a:r>
            <a:r>
              <a:rPr lang="es-ES_tradnl" sz="1800" dirty="0"/>
              <a:t>de hora de </a:t>
            </a:r>
            <a:r>
              <a:rPr lang="es-ES_tradnl" sz="1800" dirty="0" err="1"/>
              <a:t>atención</a:t>
            </a:r>
            <a:r>
              <a:rPr lang="es-ES_tradnl" sz="1800" dirty="0"/>
              <a:t> a </a:t>
            </a:r>
            <a:r>
              <a:rPr lang="es-ES_tradnl" sz="1800" dirty="0" smtClean="0"/>
              <a:t>estudiantes.</a:t>
            </a:r>
          </a:p>
          <a:p>
            <a:pPr algn="just">
              <a:buAutoNum type="alphaLcParenR"/>
            </a:pPr>
            <a:endParaRPr lang="es-ES_tradnl" sz="1800" dirty="0"/>
          </a:p>
          <a:p>
            <a:pPr algn="just">
              <a:buAutoNum type="alphaLcParenR"/>
            </a:pPr>
            <a:r>
              <a:rPr lang="es-ES_tradnl" sz="1800" dirty="0" smtClean="0"/>
              <a:t>Capacitar </a:t>
            </a:r>
            <a:r>
              <a:rPr lang="es-ES_tradnl" sz="1800" dirty="0"/>
              <a:t>a estudiantes nuevos y antiguos en la </a:t>
            </a:r>
            <a:r>
              <a:rPr lang="es-ES_tradnl" sz="1800" dirty="0" err="1"/>
              <a:t>utilización</a:t>
            </a:r>
            <a:r>
              <a:rPr lang="es-ES_tradnl" sz="1800" dirty="0"/>
              <a:t> del s</a:t>
            </a:r>
            <a:r>
              <a:rPr lang="es-ES_tradnl" sz="1800" dirty="0" smtClean="0"/>
              <a:t>istema interno de la Universidad. </a:t>
            </a:r>
            <a:endParaRPr lang="es-ES_tradnl" sz="1800" dirty="0"/>
          </a:p>
          <a:p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49337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08920"/>
            <a:ext cx="8784976" cy="1517030"/>
          </a:xfrm>
        </p:spPr>
        <p:txBody>
          <a:bodyPr/>
          <a:lstStyle/>
          <a:p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Criterio:</a:t>
            </a:r>
            <a:r>
              <a:rPr lang="es-CL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CL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Recursos Humanos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71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556792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Recursos Humanos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33879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Este criterio se orienta a que la carrera cuente con una dotación académica adecuada en número, dedicación y calificaciones que sea capaz de cubrir todas las funciones definidas en nuestros propósitos.</a:t>
            </a:r>
          </a:p>
          <a:p>
            <a:pPr marL="0" indent="0" algn="just">
              <a:buNone/>
            </a:pPr>
            <a:endParaRPr lang="es-CL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También guarda relación con que la carrera posea personal administrativo, técnico y de apoyo debidamente capacitado.</a:t>
            </a:r>
            <a:endParaRPr lang="es-CL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32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132856"/>
            <a:ext cx="6398127" cy="2880320"/>
          </a:xfrm>
        </p:spPr>
        <p:txBody>
          <a:bodyPr>
            <a:noAutofit/>
          </a:bodyPr>
          <a:lstStyle/>
          <a:p>
            <a:r>
              <a:rPr lang="es-CL" sz="5400" dirty="0" smtClean="0">
                <a:solidFill>
                  <a:schemeClr val="accent6">
                    <a:lumMod val="75000"/>
                  </a:schemeClr>
                </a:solidFill>
              </a:rPr>
              <a:t>Acreditación de Carrera</a:t>
            </a:r>
            <a:endParaRPr lang="es-CL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12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96682" y="1335906"/>
            <a:ext cx="6398127" cy="652934"/>
          </a:xfrm>
        </p:spPr>
        <p:txBody>
          <a:bodyPr>
            <a:noAutofit/>
          </a:bodyPr>
          <a:lstStyle/>
          <a:p>
            <a:pPr algn="r"/>
            <a:r>
              <a:rPr lang="es-CL" sz="4000" dirty="0" smtClean="0">
                <a:solidFill>
                  <a:schemeClr val="accent6">
                    <a:lumMod val="75000"/>
                  </a:schemeClr>
                </a:solidFill>
              </a:rPr>
              <a:t>Recursos Humanos</a:t>
            </a:r>
            <a:endParaRPr lang="es-C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1" y="2348880"/>
            <a:ext cx="8229600" cy="42519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611441"/>
              </p:ext>
            </p:extLst>
          </p:nvPr>
        </p:nvGraphicFramePr>
        <p:xfrm>
          <a:off x="468707" y="2348880"/>
          <a:ext cx="8227268" cy="4056552"/>
        </p:xfrm>
        <a:graphic>
          <a:graphicData uri="http://schemas.openxmlformats.org/drawingml/2006/table">
            <a:tbl>
              <a:tblPr/>
              <a:tblGrid>
                <a:gridCol w="3744419">
                  <a:extLst>
                    <a:ext uri="{9D8B030D-6E8A-4147-A177-3AD203B41FA5}">
                      <a16:colId xmlns="" xmlns:a16="http://schemas.microsoft.com/office/drawing/2014/main" val="1149498223"/>
                    </a:ext>
                  </a:extLst>
                </a:gridCol>
                <a:gridCol w="4482849">
                  <a:extLst>
                    <a:ext uri="{9D8B030D-6E8A-4147-A177-3AD203B41FA5}">
                      <a16:colId xmlns="" xmlns:a16="http://schemas.microsoft.com/office/drawing/2014/main" val="800046633"/>
                    </a:ext>
                  </a:extLst>
                </a:gridCol>
              </a:tblGrid>
              <a:tr h="673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FORTALEZA</a:t>
                      </a:r>
                      <a:endParaRPr lang="es-CL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DEBILIDAD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6523633"/>
                  </a:ext>
                </a:extLst>
              </a:tr>
              <a:tr h="3113883">
                <a:tc>
                  <a:txBody>
                    <a:bodyPr/>
                    <a:lstStyle/>
                    <a:p>
                      <a:pPr algn="just"/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 de la carrera consideran que sus colegas son idóneos académicamente. </a:t>
                      </a:r>
                    </a:p>
                    <a:p>
                      <a:pPr algn="just"/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Estudiantes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estiman que los profesores tienen actualizados sus conocimientos.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Egresados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y/o titulados señalan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el personal administrativo entregaba servicios adecuados para un funcionamiento eficiente.</a:t>
                      </a:r>
                      <a:endParaRPr lang="es-ES_tradnl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 consideran que la cantidad de investigación desarrollada actualmente en la carrera es menor a la deseada.</a:t>
                      </a:r>
                    </a:p>
                    <a:p>
                      <a:pPr algn="just"/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 consideran que la cantidad de personal administrativo de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carrera no es la adecuada.</a:t>
                      </a:r>
                    </a:p>
                    <a:p>
                      <a:pPr algn="just"/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Estudiantes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estiman 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la cantidad de profesores con dedicación completa o media a la carrera en labores inherentes a la misma es inadecuada.</a:t>
                      </a:r>
                      <a:endParaRPr lang="es-CL" sz="1800" b="1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065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93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05672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Mejoras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2276872"/>
            <a:ext cx="8208912" cy="3976275"/>
          </a:xfrm>
        </p:spPr>
        <p:txBody>
          <a:bodyPr>
            <a:noAutofit/>
          </a:bodyPr>
          <a:lstStyle/>
          <a:p>
            <a:pPr algn="just">
              <a:buAutoNum type="alphaLcParenR"/>
            </a:pPr>
            <a:r>
              <a:rPr lang="es-ES_tradnl" sz="1800" dirty="0" smtClean="0"/>
              <a:t>Lograr </a:t>
            </a:r>
            <a:r>
              <a:rPr lang="es-ES_tradnl" sz="1800" dirty="0"/>
              <a:t>que las actividades realizadas por la secretaria de carrera se relacionen estrictamente con labores propias de la </a:t>
            </a:r>
            <a:r>
              <a:rPr lang="es-ES_tradnl" sz="1800" dirty="0" smtClean="0"/>
              <a:t>carrera.</a:t>
            </a:r>
          </a:p>
          <a:p>
            <a:pPr algn="just">
              <a:buAutoNum type="alphaLcParenR"/>
            </a:pPr>
            <a:endParaRPr lang="es-ES_tradnl" sz="1800" dirty="0"/>
          </a:p>
          <a:p>
            <a:pPr algn="just">
              <a:buAutoNum type="alphaLcParenR"/>
            </a:pPr>
            <a:r>
              <a:rPr lang="es-ES_tradnl" sz="1800" dirty="0" smtClean="0"/>
              <a:t>Se </a:t>
            </a:r>
            <a:r>
              <a:rPr lang="es-ES_tradnl" sz="1800" dirty="0"/>
              <a:t>solicitó a autoridades de la Sede Victoria la </a:t>
            </a:r>
            <a:r>
              <a:rPr lang="es-ES_tradnl" sz="1800" dirty="0" err="1"/>
              <a:t>eliminación</a:t>
            </a:r>
            <a:r>
              <a:rPr lang="es-ES_tradnl" sz="1800" dirty="0"/>
              <a:t> de obligaciones en el orden administrativo a nivel de sede de la secretaria de carrera con el fin de que sus. Fue resuelto </a:t>
            </a:r>
            <a:r>
              <a:rPr lang="es-ES_tradnl" sz="1800" dirty="0" smtClean="0"/>
              <a:t>favorablemente.</a:t>
            </a:r>
          </a:p>
          <a:p>
            <a:pPr algn="just">
              <a:buAutoNum type="alphaLcParenR"/>
            </a:pPr>
            <a:endParaRPr lang="es-ES_tradnl" sz="1800" dirty="0"/>
          </a:p>
          <a:p>
            <a:pPr algn="just">
              <a:buAutoNum type="alphaLcParenR"/>
            </a:pPr>
            <a:r>
              <a:rPr lang="es-ES_tradnl" sz="1800" dirty="0" smtClean="0"/>
              <a:t>Aumentar </a:t>
            </a:r>
            <a:r>
              <a:rPr lang="es-ES_tradnl" sz="1800" dirty="0"/>
              <a:t>la cantidad de personal administrativo que realiza funciones vinculadas a la </a:t>
            </a:r>
            <a:r>
              <a:rPr lang="es-ES_tradnl" sz="1800" dirty="0" err="1"/>
              <a:t>Clínica</a:t>
            </a:r>
            <a:r>
              <a:rPr lang="es-ES_tradnl" sz="1800" dirty="0"/>
              <a:t> </a:t>
            </a:r>
            <a:r>
              <a:rPr lang="es-ES_tradnl" sz="1800" dirty="0" err="1" smtClean="0"/>
              <a:t>Jurídica</a:t>
            </a:r>
            <a:r>
              <a:rPr lang="es-ES_tradnl" sz="1800" dirty="0" smtClean="0"/>
              <a:t>.</a:t>
            </a:r>
          </a:p>
          <a:p>
            <a:pPr algn="just">
              <a:buAutoNum type="alphaLcParenR"/>
            </a:pPr>
            <a:endParaRPr lang="es-ES_tradnl" sz="1800" dirty="0"/>
          </a:p>
          <a:p>
            <a:pPr algn="just">
              <a:buAutoNum type="alphaLcParenR"/>
            </a:pPr>
            <a:r>
              <a:rPr lang="es-ES_tradnl" sz="1800" dirty="0" smtClean="0"/>
              <a:t>Diferenciar </a:t>
            </a:r>
            <a:r>
              <a:rPr lang="es-ES_tradnl" sz="1800" dirty="0"/>
              <a:t>la labor de la secretaria de carrera y de </a:t>
            </a:r>
            <a:r>
              <a:rPr lang="es-ES_tradnl" sz="1800" dirty="0" err="1"/>
              <a:t>C</a:t>
            </a:r>
            <a:r>
              <a:rPr lang="es-ES_tradnl" sz="1800" dirty="0" err="1" smtClean="0"/>
              <a:t>línica</a:t>
            </a:r>
            <a:r>
              <a:rPr lang="es-ES_tradnl" sz="1800" dirty="0" smtClean="0"/>
              <a:t> </a:t>
            </a:r>
            <a:r>
              <a:rPr lang="es-ES_tradnl" sz="1800" dirty="0" err="1"/>
              <a:t>J</a:t>
            </a:r>
            <a:r>
              <a:rPr lang="es-ES_tradnl" sz="1800" dirty="0" err="1" smtClean="0"/>
              <a:t>urídica</a:t>
            </a:r>
            <a:r>
              <a:rPr lang="es-ES_tradnl" sz="1800" dirty="0" smtClean="0"/>
              <a:t> </a:t>
            </a:r>
            <a:r>
              <a:rPr lang="es-ES_tradnl" sz="1800" dirty="0"/>
              <a:t>en dos personas </a:t>
            </a:r>
            <a:r>
              <a:rPr lang="es-ES_tradnl" sz="1800" dirty="0" smtClean="0"/>
              <a:t>diferentes.</a:t>
            </a:r>
            <a:endParaRPr lang="es-ES_tradnl" sz="1800" dirty="0"/>
          </a:p>
          <a:p>
            <a:pPr algn="just">
              <a:buAutoNum type="alphaLcParenR"/>
            </a:pPr>
            <a:endParaRPr lang="es-ES_tradnl" sz="1800" dirty="0"/>
          </a:p>
          <a:p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4183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05672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Mejoras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2420889"/>
            <a:ext cx="8208912" cy="33843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_tradnl" sz="1800" dirty="0" smtClean="0"/>
              <a:t>e) Desarrollar </a:t>
            </a:r>
            <a:r>
              <a:rPr lang="es-ES_tradnl" sz="1800" dirty="0"/>
              <a:t>un plan de contrataciones, que contemple un </a:t>
            </a:r>
            <a:r>
              <a:rPr lang="es-ES_tradnl" sz="1800" dirty="0" err="1"/>
              <a:t>número</a:t>
            </a:r>
            <a:r>
              <a:rPr lang="es-ES_tradnl" sz="1800" dirty="0"/>
              <a:t> de profesores con jornada suficiente para cubrir principalmente a la actividad docente en los ramos </a:t>
            </a:r>
            <a:r>
              <a:rPr lang="es-ES_tradnl" sz="1800" dirty="0" smtClean="0"/>
              <a:t>troncales.</a:t>
            </a:r>
          </a:p>
          <a:p>
            <a:pPr marL="0" indent="0" algn="just">
              <a:buNone/>
            </a:pPr>
            <a:endParaRPr lang="es-ES_tradnl" sz="1800" dirty="0"/>
          </a:p>
          <a:p>
            <a:pPr marL="0" indent="0" algn="just">
              <a:buNone/>
            </a:pPr>
            <a:r>
              <a:rPr lang="es-ES_tradnl" sz="1800" dirty="0" smtClean="0"/>
              <a:t>f) Se </a:t>
            </a:r>
            <a:r>
              <a:rPr lang="es-ES_tradnl" sz="1800" dirty="0"/>
              <a:t>estima la necesidad de </a:t>
            </a:r>
            <a:r>
              <a:rPr lang="es-ES_tradnl" sz="1800" dirty="0" err="1"/>
              <a:t>contratación</a:t>
            </a:r>
            <a:r>
              <a:rPr lang="es-ES_tradnl" sz="1800" dirty="0"/>
              <a:t> de un </a:t>
            </a:r>
            <a:r>
              <a:rPr lang="es-ES_tradnl" sz="1800" dirty="0" smtClean="0"/>
              <a:t>profesional </a:t>
            </a:r>
            <a:r>
              <a:rPr lang="es-ES_tradnl" sz="1800" dirty="0"/>
              <a:t>docente </a:t>
            </a:r>
            <a:r>
              <a:rPr lang="es-ES_tradnl" sz="1800" dirty="0" err="1"/>
              <a:t>más</a:t>
            </a:r>
            <a:r>
              <a:rPr lang="es-ES_tradnl" sz="1800" dirty="0"/>
              <a:t> en el </a:t>
            </a:r>
            <a:r>
              <a:rPr lang="es-ES_tradnl" sz="1800" dirty="0" err="1"/>
              <a:t>área</a:t>
            </a:r>
            <a:r>
              <a:rPr lang="es-ES_tradnl" sz="1800" dirty="0"/>
              <a:t> del derecho </a:t>
            </a:r>
            <a:r>
              <a:rPr lang="es-ES_tradnl" sz="1800" dirty="0" err="1"/>
              <a:t>público</a:t>
            </a:r>
            <a:r>
              <a:rPr lang="es-ES_tradnl" sz="1800" dirty="0"/>
              <a:t>, en lo primordial con grado de doctor</a:t>
            </a:r>
            <a:r>
              <a:rPr lang="es-ES_tradnl" sz="1800" dirty="0" smtClean="0"/>
              <a:t>.</a:t>
            </a:r>
          </a:p>
          <a:p>
            <a:pPr marL="0" indent="0" algn="just">
              <a:buNone/>
            </a:pPr>
            <a:endParaRPr lang="es-ES_tradnl" sz="1800" dirty="0"/>
          </a:p>
          <a:p>
            <a:pPr marL="0" indent="0" algn="just">
              <a:buNone/>
            </a:pPr>
            <a:r>
              <a:rPr lang="es-ES_tradnl" sz="1800" dirty="0" smtClean="0"/>
              <a:t>g) Se </a:t>
            </a:r>
            <a:r>
              <a:rPr lang="es-ES_tradnl" sz="1800" dirty="0"/>
              <a:t>requiere </a:t>
            </a:r>
            <a:r>
              <a:rPr lang="es-ES_tradnl" sz="1800" dirty="0" smtClean="0"/>
              <a:t>ampliar </a:t>
            </a:r>
            <a:r>
              <a:rPr lang="es-ES_tradnl" sz="1800" dirty="0"/>
              <a:t>cantidad de profesores en las </a:t>
            </a:r>
            <a:r>
              <a:rPr lang="es-ES_tradnl" sz="1800" dirty="0" err="1"/>
              <a:t>áreas</a:t>
            </a:r>
            <a:r>
              <a:rPr lang="es-ES_tradnl" sz="1800" dirty="0"/>
              <a:t> troncales, derecho civil, derecho procesal derecho penal. </a:t>
            </a:r>
          </a:p>
          <a:p>
            <a:endParaRPr lang="es-ES_tradnl" sz="1800" dirty="0"/>
          </a:p>
          <a:p>
            <a:pPr algn="just">
              <a:buAutoNum type="alphaLcParenR"/>
            </a:pPr>
            <a:endParaRPr lang="es-ES_tradnl" sz="1800" dirty="0"/>
          </a:p>
          <a:p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4938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08920"/>
            <a:ext cx="8784976" cy="1517030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Criterio:</a:t>
            </a:r>
            <a:b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Infraestructura, Apoyo Técnico y Recursos para la Enseñanza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1952835"/>
            <a:ext cx="7334231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Infraestructura, apoyo técnico y recursos para la enseñanza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5840" y="3068960"/>
            <a:ext cx="8229600" cy="37890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2600" dirty="0" smtClean="0">
                <a:solidFill>
                  <a:schemeClr val="bg2">
                    <a:lumMod val="25000"/>
                  </a:schemeClr>
                </a:solidFill>
              </a:rPr>
              <a:t>Este criterio guarda relación con la existencia de infraestructura, instalaciones, salas especializadas, biblioteca, equipamiento y todos los recursos necesarios para lograr los resultados de aprendizaje esperados.</a:t>
            </a:r>
          </a:p>
          <a:p>
            <a:pPr marL="0" indent="0" algn="just">
              <a:buNone/>
            </a:pPr>
            <a:endParaRPr lang="es-CL" sz="2600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CL" sz="2400" b="1" dirty="0" smtClean="0">
                <a:solidFill>
                  <a:schemeClr val="accent6">
                    <a:lumMod val="75000"/>
                  </a:schemeClr>
                </a:solidFill>
              </a:rPr>
              <a:t> Infraestructura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CL" sz="2400" b="1" dirty="0" smtClean="0">
                <a:solidFill>
                  <a:schemeClr val="accent6">
                    <a:lumMod val="75000"/>
                  </a:schemeClr>
                </a:solidFill>
              </a:rPr>
              <a:t> Bibliografía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CL" sz="2400" b="1" dirty="0" smtClean="0">
                <a:solidFill>
                  <a:schemeClr val="accent6">
                    <a:lumMod val="75000"/>
                  </a:schemeClr>
                </a:solidFill>
              </a:rPr>
              <a:t> Equipamiento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8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5064" y="620688"/>
            <a:ext cx="6398127" cy="652934"/>
          </a:xfrm>
        </p:spPr>
        <p:txBody>
          <a:bodyPr>
            <a:noAutofit/>
          </a:bodyPr>
          <a:lstStyle/>
          <a:p>
            <a:pPr algn="r"/>
            <a:r>
              <a:rPr lang="es-CL" sz="4000" dirty="0" smtClean="0">
                <a:solidFill>
                  <a:schemeClr val="accent6">
                    <a:lumMod val="75000"/>
                  </a:schemeClr>
                </a:solidFill>
              </a:rPr>
              <a:t>Infraestructura, Apoyo Técnico y Recursos para la Enseñanza</a:t>
            </a:r>
            <a:endParaRPr lang="es-C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1" y="2348880"/>
            <a:ext cx="8229600" cy="42519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167123"/>
              </p:ext>
            </p:extLst>
          </p:nvPr>
        </p:nvGraphicFramePr>
        <p:xfrm>
          <a:off x="495923" y="1988840"/>
          <a:ext cx="8227268" cy="4485363"/>
        </p:xfrm>
        <a:graphic>
          <a:graphicData uri="http://schemas.openxmlformats.org/drawingml/2006/table">
            <a:tbl>
              <a:tblPr/>
              <a:tblGrid>
                <a:gridCol w="2491901">
                  <a:extLst>
                    <a:ext uri="{9D8B030D-6E8A-4147-A177-3AD203B41FA5}">
                      <a16:colId xmlns="" xmlns:a16="http://schemas.microsoft.com/office/drawing/2014/main" val="1149498223"/>
                    </a:ext>
                  </a:extLst>
                </a:gridCol>
                <a:gridCol w="5735367">
                  <a:extLst>
                    <a:ext uri="{9D8B030D-6E8A-4147-A177-3AD203B41FA5}">
                      <a16:colId xmlns="" xmlns:a16="http://schemas.microsoft.com/office/drawing/2014/main" val="800046633"/>
                    </a:ext>
                  </a:extLst>
                </a:gridCol>
              </a:tblGrid>
              <a:tr h="5534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FORTALEZA</a:t>
                      </a:r>
                      <a:endParaRPr lang="es-CL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DEBILIDAD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6523633"/>
                  </a:ext>
                </a:extLst>
              </a:tr>
              <a:tr h="2355855">
                <a:tc>
                  <a:txBody>
                    <a:bodyPr/>
                    <a:lstStyle/>
                    <a:p>
                      <a:pPr algn="just"/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 consideran que las salas de clase tienen instalaciones adecuadas a las necesidades de los mismos profesores y a la cantidad de estudiantes.</a:t>
                      </a:r>
                    </a:p>
                    <a:p>
                      <a:pPr algn="just"/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Docentes estiman que la renovación y reparación del equipamiento de las salas de clase se realiza en un tiempo adecuado. </a:t>
                      </a:r>
                    </a:p>
                    <a:p>
                      <a:pPr algn="just"/>
                      <a:endParaRPr lang="es-ES_tradnl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porcentaje inferior al deseado considera que el proceso 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adquisición de material</a:t>
                      </a:r>
                      <a:r>
                        <a:rPr lang="es-ES_tradnl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_tradnl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bibliográfico no es eficiente</a:t>
                      </a:r>
                      <a:r>
                        <a:rPr lang="es-CL" sz="1800" b="0" kern="1200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algn="just"/>
                      <a:endParaRPr lang="es-CL" sz="1800" b="0" kern="1200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algn="just"/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Porcentaje docente inferior al deseado estima que que se adquiere material bibliográfico nuevo.</a:t>
                      </a:r>
                    </a:p>
                    <a:p>
                      <a:pPr algn="just"/>
                      <a:endParaRPr lang="es-ES_tradn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Porcentaje inferior al deseado de estudiantes 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estiman que la r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eparación de algún implemento de las salas de clase se cumple en un tiempo adecuado. Además señalan</a:t>
                      </a:r>
                      <a:r>
                        <a:rPr lang="es-ES_tradnl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no encontrar libros en biblioteca, ni material nuevo incluyendo libros y revistas especializadas. Estiman que el material de apoyo audiovisual es insuficiente. Refieren, también, falta de espacios en relación a infraestructura, y espacios de recreación.</a:t>
                      </a:r>
                      <a:endParaRPr lang="es-ES_tradnl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065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4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05672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Mejoras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2492896"/>
            <a:ext cx="8208912" cy="3168352"/>
          </a:xfrm>
        </p:spPr>
        <p:txBody>
          <a:bodyPr>
            <a:noAutofit/>
          </a:bodyPr>
          <a:lstStyle/>
          <a:p>
            <a:pPr algn="just">
              <a:buAutoNum type="alphaLcParenR"/>
            </a:pPr>
            <a:r>
              <a:rPr lang="es-ES_tradnl" sz="1800" dirty="0" err="1" smtClean="0"/>
              <a:t>Ampliación</a:t>
            </a:r>
            <a:r>
              <a:rPr lang="es-ES_tradnl" sz="1800" dirty="0" smtClean="0"/>
              <a:t> </a:t>
            </a:r>
            <a:r>
              <a:rPr lang="es-ES_tradnl" sz="1800" dirty="0"/>
              <a:t>de las dependencias de la Unidad, las que </a:t>
            </a:r>
            <a:r>
              <a:rPr lang="es-ES_tradnl" sz="1800" dirty="0" err="1"/>
              <a:t>serán</a:t>
            </a:r>
            <a:r>
              <a:rPr lang="es-ES_tradnl" sz="1800" dirty="0"/>
              <a:t> destinadas a salas de clases y oficinas para profesores </a:t>
            </a:r>
            <a:r>
              <a:rPr lang="es-ES_tradnl" sz="1800" dirty="0" smtClean="0"/>
              <a:t>jornada.</a:t>
            </a:r>
          </a:p>
          <a:p>
            <a:pPr algn="just">
              <a:buAutoNum type="alphaLcParenR"/>
            </a:pPr>
            <a:endParaRPr lang="es-ES_tradnl" sz="1800" dirty="0"/>
          </a:p>
          <a:p>
            <a:pPr algn="just">
              <a:buAutoNum type="alphaLcParenR"/>
            </a:pPr>
            <a:r>
              <a:rPr lang="es-ES_tradnl" sz="1800" dirty="0" smtClean="0"/>
              <a:t>Aumento </a:t>
            </a:r>
            <a:r>
              <a:rPr lang="es-ES_tradnl" sz="1800" dirty="0"/>
              <a:t>del fondo </a:t>
            </a:r>
            <a:r>
              <a:rPr lang="es-ES_tradnl" sz="1800" dirty="0" err="1"/>
              <a:t>bibliográfico</a:t>
            </a:r>
            <a:r>
              <a:rPr lang="es-ES_tradnl" sz="1800" dirty="0"/>
              <a:t> estableciendo un plan de </a:t>
            </a:r>
            <a:r>
              <a:rPr lang="es-ES_tradnl" sz="1800" dirty="0" err="1"/>
              <a:t>actualización</a:t>
            </a:r>
            <a:r>
              <a:rPr lang="es-ES_tradnl" sz="1800" dirty="0"/>
              <a:t> permanente en el presupuesto de la Facultad. </a:t>
            </a:r>
          </a:p>
          <a:p>
            <a:pPr marL="0" indent="0" algn="just">
              <a:buNone/>
            </a:pPr>
            <a:endParaRPr lang="es-ES_tradnl" sz="1800" dirty="0"/>
          </a:p>
          <a:p>
            <a:pPr marL="0" indent="0" algn="just">
              <a:buNone/>
            </a:pPr>
            <a:endParaRPr lang="es-ES_tradnl" sz="1800" dirty="0"/>
          </a:p>
          <a:p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10644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08920"/>
            <a:ext cx="8784976" cy="1517030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Criterio:</a:t>
            </a:r>
            <a:b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Propósitos institucionales e Integridad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87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988840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Propósitos institucionales e Integridad 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31718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Muy cercano al criterio sobre perfil de egreso, los propósitos definidos por la carrera deben ser concordantes con la misión y propósitos de la Universidad.</a:t>
            </a:r>
          </a:p>
          <a:p>
            <a:pPr marL="0" indent="0" algn="just">
              <a:buNone/>
            </a:pPr>
            <a:endParaRPr lang="es-CL" sz="2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es-CL" sz="2400" dirty="0" smtClean="0">
                <a:solidFill>
                  <a:schemeClr val="bg2">
                    <a:lumMod val="25000"/>
                  </a:schemeClr>
                </a:solidFill>
              </a:rPr>
              <a:t>Estos propósitos deben ser conocidos y comprendidos por las autoridades académicas y administrativas que conforman la carrera.</a:t>
            </a:r>
            <a:endParaRPr lang="es-CL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55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5776" y="735515"/>
            <a:ext cx="6398127" cy="652934"/>
          </a:xfrm>
        </p:spPr>
        <p:txBody>
          <a:bodyPr>
            <a:noAutofit/>
          </a:bodyPr>
          <a:lstStyle/>
          <a:p>
            <a:pPr algn="r"/>
            <a:r>
              <a:rPr lang="es-CL" sz="4000" dirty="0" smtClean="0">
                <a:solidFill>
                  <a:schemeClr val="accent6">
                    <a:lumMod val="75000"/>
                  </a:schemeClr>
                </a:solidFill>
              </a:rPr>
              <a:t>Propósitos Institucionales e Integridad</a:t>
            </a:r>
            <a:endParaRPr lang="es-C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1" y="2348880"/>
            <a:ext cx="8229600" cy="42519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650765"/>
              </p:ext>
            </p:extLst>
          </p:nvPr>
        </p:nvGraphicFramePr>
        <p:xfrm>
          <a:off x="467541" y="1916832"/>
          <a:ext cx="8342773" cy="4485363"/>
        </p:xfrm>
        <a:graphic>
          <a:graphicData uri="http://schemas.openxmlformats.org/drawingml/2006/table">
            <a:tbl>
              <a:tblPr/>
              <a:tblGrid>
                <a:gridCol w="8342773">
                  <a:extLst>
                    <a:ext uri="{9D8B030D-6E8A-4147-A177-3AD203B41FA5}">
                      <a16:colId xmlns="" xmlns:a16="http://schemas.microsoft.com/office/drawing/2014/main" val="1149498223"/>
                    </a:ext>
                  </a:extLst>
                </a:gridCol>
              </a:tblGrid>
              <a:tr h="5534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FORTALEZA</a:t>
                      </a:r>
                      <a:endParaRPr lang="es-CL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6523633"/>
                  </a:ext>
                </a:extLst>
              </a:tr>
              <a:tr h="235585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Perfil del egresado claramente definido en la carrera.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CL" sz="1800" b="0" baseline="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Plan del estudio responde a las necesidades del perfil de egreso.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CL" sz="1800" b="0" baseline="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Docentes conocen la misión de las institución.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CL" sz="1800" b="0" baseline="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Definición o fijación de un conjunto de conocimientos mínimos que permitan considerar la aptitud de un estudiante para egresar.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C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Estudiantes</a:t>
                      </a:r>
                      <a:r>
                        <a:rPr lang="es-C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señalan </a:t>
                      </a: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 poseen los conocimientos y habilidades profesionales que debe tener un egresado de la Carrera. </a:t>
                      </a:r>
                    </a:p>
                    <a:p>
                      <a:pPr algn="just"/>
                      <a:endParaRPr lang="es-CL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Estudiantes señalan que los mecanismos de evaluación docente se aplican periódicamente. </a:t>
                      </a:r>
                      <a:endParaRPr lang="es-CL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065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74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En miras a ser un referente de calidad en educación superior, nuestra carrera ha estado trabajando desde el año 2015 en el proceso de acreditación de carrera.</a:t>
            </a:r>
          </a:p>
          <a:p>
            <a:pPr marL="0" indent="0" algn="just">
              <a:buNone/>
            </a:pPr>
            <a:endParaRPr lang="es-CL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CL" dirty="0" smtClean="0">
                <a:solidFill>
                  <a:schemeClr val="accent1">
                    <a:lumMod val="75000"/>
                  </a:schemeClr>
                </a:solidFill>
              </a:rPr>
              <a:t>	Como fruto de este trabajo, con fecha 4 de agosto del presente año, fue despachado el informe de autoevaluación a la agencia de acreditación ADC.</a:t>
            </a:r>
            <a:endParaRPr lang="es-C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94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5776" y="735515"/>
            <a:ext cx="6398127" cy="652934"/>
          </a:xfrm>
        </p:spPr>
        <p:txBody>
          <a:bodyPr>
            <a:noAutofit/>
          </a:bodyPr>
          <a:lstStyle/>
          <a:p>
            <a:pPr algn="r"/>
            <a:r>
              <a:rPr lang="es-CL" sz="4000" dirty="0" smtClean="0">
                <a:solidFill>
                  <a:schemeClr val="accent6">
                    <a:lumMod val="75000"/>
                  </a:schemeClr>
                </a:solidFill>
              </a:rPr>
              <a:t>Propósitos Institucionales e Integridad</a:t>
            </a:r>
            <a:endParaRPr lang="es-C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1" y="2348880"/>
            <a:ext cx="8229600" cy="42519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b="1" dirty="0">
              <a:solidFill>
                <a:schemeClr val="bg2">
                  <a:lumMod val="25000"/>
                </a:schemeClr>
              </a:solidFill>
              <a:sym typeface="Wingdings" panose="05000000000000000000" pitchFamily="2" charset="2"/>
            </a:endParaRPr>
          </a:p>
          <a:p>
            <a:pPr marL="0" indent="0" algn="just">
              <a:buNone/>
            </a:pPr>
            <a:endParaRPr lang="es-CL" sz="2800" b="1" dirty="0" smtClean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67544" y="5728396"/>
            <a:ext cx="5976664" cy="5124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s-CL" dirty="0" smtClean="0">
              <a:solidFill>
                <a:srgbClr val="FF0000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915506"/>
              </p:ext>
            </p:extLst>
          </p:nvPr>
        </p:nvGraphicFramePr>
        <p:xfrm>
          <a:off x="467541" y="1916832"/>
          <a:ext cx="8342773" cy="4759683"/>
        </p:xfrm>
        <a:graphic>
          <a:graphicData uri="http://schemas.openxmlformats.org/drawingml/2006/table">
            <a:tbl>
              <a:tblPr/>
              <a:tblGrid>
                <a:gridCol w="8342773">
                  <a:extLst>
                    <a:ext uri="{9D8B030D-6E8A-4147-A177-3AD203B41FA5}">
                      <a16:colId xmlns="" xmlns:a16="http://schemas.microsoft.com/office/drawing/2014/main" val="1149498223"/>
                    </a:ext>
                  </a:extLst>
                </a:gridCol>
              </a:tblGrid>
              <a:tr h="5534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FORTALEZA</a:t>
                      </a:r>
                      <a:endParaRPr lang="es-CL" sz="24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96523633"/>
                  </a:ext>
                </a:extLst>
              </a:tr>
              <a:tr h="235585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Empleadores</a:t>
                      </a:r>
                      <a:r>
                        <a:rPr lang="es-ES_tradnl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stiman que la </a:t>
                      </a:r>
                      <a:r>
                        <a:rPr lang="es-ES_tradnl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formación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 conocimientos entregados por la </a:t>
                      </a:r>
                      <a:r>
                        <a:rPr lang="es-ES_tradnl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institución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sus estudiantes egresados satisfacen los requerimientos de la </a:t>
                      </a:r>
                      <a:r>
                        <a:rPr lang="es-ES_tradnl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institución</a:t>
                      </a:r>
                      <a:r>
                        <a:rPr lang="es-ES_tradn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respectiva.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ES_tradnl" dirty="0" smtClean="0">
                        <a:latin typeface="ArialMT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latin typeface="ArialMT" charset="0"/>
                        </a:rPr>
                        <a:t>El 100% de los empleadores considera muy bueno el perfil del egresado. </a:t>
                      </a:r>
                      <a:endParaRPr lang="es-ES_tradnl" dirty="0" smtClean="0"/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0" dirty="0" smtClean="0">
                          <a:solidFill>
                            <a:schemeClr val="tx1"/>
                          </a:solidFill>
                        </a:rPr>
                        <a:t>Estudiantes consideran que la </a:t>
                      </a: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formación recibida permite suponer que se cumplirán los objetivos de la carrera.</a:t>
                      </a:r>
                      <a:endParaRPr lang="es-CL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CL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0" baseline="0" dirty="0" smtClean="0">
                          <a:solidFill>
                            <a:schemeClr val="tx1"/>
                          </a:solidFill>
                        </a:rPr>
                        <a:t>Egresados y titulados indican que los antecedentes relacionados con asuntos académicos siempre fueron accesibles y los docentes estuvieron disponibles a sus consultas.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CL" sz="1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0" baseline="0" dirty="0" smtClean="0">
                          <a:solidFill>
                            <a:schemeClr val="tx1"/>
                          </a:solidFill>
                        </a:rPr>
                        <a:t>Empleadores señalan que la publicidad de la institución sobre sus egresados es verídica, y que </a:t>
                      </a:r>
                      <a:r>
                        <a:rPr lang="es-CL" sz="1800" b="0" dirty="0" smtClean="0">
                          <a:solidFill>
                            <a:schemeClr val="tx1"/>
                          </a:solidFill>
                        </a:rPr>
                        <a:t>la carrera</a:t>
                      </a:r>
                      <a:r>
                        <a:rPr lang="es-CL" sz="1800" b="0" baseline="0" dirty="0" smtClean="0">
                          <a:solidFill>
                            <a:schemeClr val="tx1"/>
                          </a:solidFill>
                        </a:rPr>
                        <a:t> otorga confianza en lo que se refiere a formación de profesionales.</a:t>
                      </a:r>
                      <a:endParaRPr lang="es-CL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70654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314126"/>
              </p:ext>
            </p:extLst>
          </p:nvPr>
        </p:nvGraphicFramePr>
        <p:xfrm>
          <a:off x="323529" y="1600200"/>
          <a:ext cx="8558366" cy="5034003"/>
        </p:xfrm>
        <a:graphic>
          <a:graphicData uri="http://schemas.openxmlformats.org/drawingml/2006/table">
            <a:tbl>
              <a:tblPr/>
              <a:tblGrid>
                <a:gridCol w="8558366"/>
              </a:tblGrid>
              <a:tr h="5534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DEBILIDAD</a:t>
                      </a:r>
                      <a:endParaRPr lang="es-CL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35585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Docentes consideran que no hay mecanismos de evaluación en la gestión de las autoridades.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CL" sz="1800" b="0" baseline="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Estudiantes estiman que las encuestas docentes no son consideradas.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CL" sz="1800" b="0" baseline="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Empleadores señalan que no son consultadas con regularidad sus opiniones.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CL" sz="1800" b="0" baseline="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Docentes señalan no tener participación en la discusión en torno al perfil de greso de la carrera.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CL" sz="1800" b="0" baseline="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Baja cantidad de estudiantes señala que sus demandas y necesidades son escuchadas. Asimismo solo un 40% de los estudiantes manifiesta que sus demandas son resueltas por la Universidad.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es-CL" sz="1800" b="0" baseline="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6">
                            <a:lumMod val="75000"/>
                          </a:schemeClr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b="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Egresados y titulados señala que las decisiones tomadas por las instancias directivas no eran basadas en criterios académicos.</a:t>
                      </a:r>
                      <a:endParaRPr lang="es-CL" sz="1800" b="1" baseline="0" dirty="0" smtClean="0">
                        <a:solidFill>
                          <a:schemeClr val="bg2">
                            <a:lumMod val="25000"/>
                          </a:schemeClr>
                        </a:solidFill>
                        <a:sym typeface="Wingdings" panose="05000000000000000000" pitchFamily="2" charset="2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483768" y="620688"/>
            <a:ext cx="6398127" cy="652934"/>
          </a:xfrm>
        </p:spPr>
        <p:txBody>
          <a:bodyPr>
            <a:noAutofit/>
          </a:bodyPr>
          <a:lstStyle/>
          <a:p>
            <a:pPr algn="r"/>
            <a:r>
              <a:rPr lang="es-CL" sz="4000" dirty="0" smtClean="0">
                <a:solidFill>
                  <a:schemeClr val="accent6">
                    <a:lumMod val="75000"/>
                  </a:schemeClr>
                </a:solidFill>
              </a:rPr>
              <a:t>Propósitos Institucionales e Integridad</a:t>
            </a:r>
            <a:endParaRPr lang="es-CL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52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05672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Mejoras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2420888"/>
            <a:ext cx="8208912" cy="3384376"/>
          </a:xfrm>
        </p:spPr>
        <p:txBody>
          <a:bodyPr>
            <a:noAutofit/>
          </a:bodyPr>
          <a:lstStyle/>
          <a:p>
            <a:pPr algn="just">
              <a:buAutoNum type="alphaLcParenR"/>
            </a:pPr>
            <a:r>
              <a:rPr lang="es-ES_tradnl" sz="1800" dirty="0" smtClean="0"/>
              <a:t>El </a:t>
            </a:r>
            <a:r>
              <a:rPr lang="es-ES_tradnl" sz="1800" dirty="0" err="1"/>
              <a:t>año</a:t>
            </a:r>
            <a:r>
              <a:rPr lang="es-ES_tradnl" sz="1800" dirty="0"/>
              <a:t> 2016 se </a:t>
            </a:r>
            <a:r>
              <a:rPr lang="es-ES_tradnl" sz="1800" dirty="0" err="1"/>
              <a:t>acordo</a:t>
            </a:r>
            <a:r>
              <a:rPr lang="es-ES_tradnl" sz="1800" dirty="0"/>
              <a:t>́ por Consejo de Carrera encomendar la labor complementaria a la realizada a nivel institucional a uno de los </a:t>
            </a:r>
            <a:r>
              <a:rPr lang="es-ES_tradnl" sz="1800" dirty="0" err="1"/>
              <a:t>académicos</a:t>
            </a:r>
            <a:r>
              <a:rPr lang="es-ES_tradnl" sz="1800" dirty="0"/>
              <a:t>, el que pretende llevar a cabo estrategias de </a:t>
            </a:r>
            <a:r>
              <a:rPr lang="es-ES_tradnl" sz="1800" dirty="0" err="1"/>
              <a:t>recopilación</a:t>
            </a:r>
            <a:r>
              <a:rPr lang="es-ES_tradnl" sz="1800" dirty="0"/>
              <a:t> de </a:t>
            </a:r>
            <a:r>
              <a:rPr lang="es-ES_tradnl" sz="1800" dirty="0" err="1"/>
              <a:t>información</a:t>
            </a:r>
            <a:r>
              <a:rPr lang="es-ES_tradnl" sz="1800" dirty="0"/>
              <a:t> que incorpore una </a:t>
            </a:r>
            <a:r>
              <a:rPr lang="es-ES_tradnl" sz="1800" dirty="0" err="1"/>
              <a:t>consideración</a:t>
            </a:r>
            <a:r>
              <a:rPr lang="es-ES_tradnl" sz="1800" dirty="0"/>
              <a:t> de los intereses de los empleadores y su nivel de </a:t>
            </a:r>
            <a:r>
              <a:rPr lang="es-ES_tradnl" sz="1800" dirty="0" err="1"/>
              <a:t>satisfacción</a:t>
            </a:r>
            <a:r>
              <a:rPr lang="es-ES_tradnl" sz="1800" dirty="0"/>
              <a:t> y </a:t>
            </a:r>
            <a:r>
              <a:rPr lang="es-ES_tradnl" sz="1800" dirty="0" smtClean="0"/>
              <a:t>necesidades.</a:t>
            </a:r>
          </a:p>
          <a:p>
            <a:pPr algn="just">
              <a:buAutoNum type="alphaLcParenR"/>
            </a:pPr>
            <a:endParaRPr lang="es-ES_tradnl" sz="1800" dirty="0"/>
          </a:p>
          <a:p>
            <a:pPr algn="just">
              <a:buAutoNum type="alphaLcParenR"/>
            </a:pPr>
            <a:r>
              <a:rPr lang="es-ES_tradnl" sz="1800" dirty="0" smtClean="0"/>
              <a:t>Generar </a:t>
            </a:r>
            <a:r>
              <a:rPr lang="es-ES_tradnl" sz="1800" dirty="0"/>
              <a:t>instancias de debate, </a:t>
            </a:r>
            <a:r>
              <a:rPr lang="es-ES_tradnl" sz="1800" dirty="0" err="1"/>
              <a:t>discusión</a:t>
            </a:r>
            <a:r>
              <a:rPr lang="es-ES_tradnl" sz="1800" dirty="0"/>
              <a:t> y </a:t>
            </a:r>
            <a:r>
              <a:rPr lang="es-ES_tradnl" sz="1800" dirty="0" err="1"/>
              <a:t>reflexión</a:t>
            </a:r>
            <a:r>
              <a:rPr lang="es-ES_tradnl" sz="1800" dirty="0"/>
              <a:t> del perfil </a:t>
            </a:r>
            <a:r>
              <a:rPr lang="es-ES_tradnl" sz="1800" dirty="0" smtClean="0"/>
              <a:t>de egreso entre los </a:t>
            </a:r>
            <a:r>
              <a:rPr lang="es-ES_tradnl" sz="1800" dirty="0" err="1" smtClean="0"/>
              <a:t>académicos</a:t>
            </a:r>
            <a:r>
              <a:rPr lang="es-ES_tradnl" sz="1800" dirty="0" smtClean="0"/>
              <a:t>, mediante reuniones </a:t>
            </a:r>
            <a:r>
              <a:rPr lang="es-ES_tradnl" sz="1800" dirty="0" err="1" smtClean="0"/>
              <a:t>específicas</a:t>
            </a:r>
            <a:r>
              <a:rPr lang="es-ES_tradnl" sz="1800" dirty="0" smtClean="0"/>
              <a:t> para esto, comunicando sus resultados al </a:t>
            </a:r>
            <a:r>
              <a:rPr lang="es-ES_tradnl" sz="1800" dirty="0" err="1" smtClean="0"/>
              <a:t>Comite</a:t>
            </a:r>
            <a:r>
              <a:rPr lang="es-ES_tradnl" sz="1800" dirty="0" smtClean="0"/>
              <a:t>́ Curricular mediante acta. </a:t>
            </a:r>
          </a:p>
          <a:p>
            <a:pPr marL="0" indent="0" algn="just">
              <a:buNone/>
            </a:pPr>
            <a:endParaRPr lang="es-ES_tradnl" sz="1800" dirty="0"/>
          </a:p>
          <a:p>
            <a:endParaRPr lang="es-ES_tradnl" sz="1800" dirty="0"/>
          </a:p>
        </p:txBody>
      </p:sp>
    </p:spTree>
    <p:extLst>
      <p:ext uri="{BB962C8B-B14F-4D97-AF65-F5344CB8AC3E}">
        <p14:creationId xmlns:p14="http://schemas.microsoft.com/office/powerpoint/2010/main" val="20470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132856"/>
            <a:ext cx="6398127" cy="2880320"/>
          </a:xfrm>
        </p:spPr>
        <p:txBody>
          <a:bodyPr>
            <a:noAutofit/>
          </a:bodyPr>
          <a:lstStyle/>
          <a:p>
            <a:r>
              <a:rPr lang="es-CL" sz="5400" dirty="0" smtClean="0">
                <a:solidFill>
                  <a:schemeClr val="accent6">
                    <a:lumMod val="75000"/>
                  </a:schemeClr>
                </a:solidFill>
              </a:rPr>
              <a:t>Muchas Gracias</a:t>
            </a:r>
            <a:endParaRPr lang="es-CL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28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6361" y="1484784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¿Qué es la acreditación de carrera?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370527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	Es un </a:t>
            </a:r>
            <a:r>
              <a:rPr lang="es-CL" sz="2800" u="sng" dirty="0" smtClean="0">
                <a:solidFill>
                  <a:schemeClr val="accent1">
                    <a:lumMod val="75000"/>
                  </a:schemeClr>
                </a:solidFill>
              </a:rPr>
              <a:t>proceso voluntario</a:t>
            </a: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 al que se someten las carreras de pregrado para contar con una certificación de calidad de sus procesos internos y sus </a:t>
            </a:r>
            <a:r>
              <a:rPr lang="es-CL" sz="2800" dirty="0">
                <a:solidFill>
                  <a:schemeClr val="accent1">
                    <a:lumMod val="75000"/>
                  </a:schemeClr>
                </a:solidFill>
              </a:rPr>
              <a:t>resultados. </a:t>
            </a:r>
            <a:endParaRPr lang="es-CL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CL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	La </a:t>
            </a:r>
            <a:r>
              <a:rPr lang="es-CL" sz="2800" dirty="0">
                <a:solidFill>
                  <a:schemeClr val="accent1">
                    <a:lumMod val="75000"/>
                  </a:schemeClr>
                </a:solidFill>
              </a:rPr>
              <a:t>acreditación de carreras </a:t>
            </a: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certifica </a:t>
            </a:r>
            <a:r>
              <a:rPr lang="es-CL" sz="2800" dirty="0">
                <a:solidFill>
                  <a:schemeClr val="accent1">
                    <a:lumMod val="75000"/>
                  </a:schemeClr>
                </a:solidFill>
              </a:rPr>
              <a:t>la calidad en función de sus propósitos declarados y de los criterios establecidos por las respectivas comunidades académicas y profesionales</a:t>
            </a: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CL" sz="1800" dirty="0" smtClean="0">
                <a:solidFill>
                  <a:schemeClr val="accent1">
                    <a:lumMod val="75000"/>
                  </a:schemeClr>
                </a:solidFill>
              </a:rPr>
              <a:t>Fuente: CNA</a:t>
            </a: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7755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6361" y="1484784"/>
            <a:ext cx="6398127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¿Cuáles son los beneficios de la acreditación?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370527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CL" sz="2800" dirty="0" smtClean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es-CL" sz="2800" dirty="0" smtClean="0">
                <a:solidFill>
                  <a:schemeClr val="accent1"/>
                </a:solidFill>
              </a:rPr>
              <a:t>Cuando </a:t>
            </a:r>
            <a:r>
              <a:rPr lang="es-CL" sz="2800" dirty="0">
                <a:solidFill>
                  <a:schemeClr val="accent1"/>
                </a:solidFill>
              </a:rPr>
              <a:t>una </a:t>
            </a:r>
            <a:r>
              <a:rPr lang="es-CL" sz="2800" dirty="0" smtClean="0">
                <a:solidFill>
                  <a:schemeClr val="accent1"/>
                </a:solidFill>
              </a:rPr>
              <a:t>carrera </a:t>
            </a:r>
            <a:r>
              <a:rPr lang="es-CL" sz="2800" dirty="0">
                <a:solidFill>
                  <a:schemeClr val="accent1"/>
                </a:solidFill>
              </a:rPr>
              <a:t>está </a:t>
            </a:r>
            <a:r>
              <a:rPr lang="es-CL" sz="2800" dirty="0" smtClean="0">
                <a:solidFill>
                  <a:schemeClr val="accent1"/>
                </a:solidFill>
              </a:rPr>
              <a:t>acreditada, </a:t>
            </a:r>
            <a:r>
              <a:rPr lang="es-CL" sz="2800" dirty="0">
                <a:solidFill>
                  <a:schemeClr val="accent1"/>
                </a:solidFill>
              </a:rPr>
              <a:t>cuenta con la </a:t>
            </a:r>
            <a:r>
              <a:rPr lang="es-CL" sz="2800" b="1" u="sng" dirty="0">
                <a:solidFill>
                  <a:schemeClr val="accent1"/>
                </a:solidFill>
              </a:rPr>
              <a:t>certificación</a:t>
            </a:r>
            <a:r>
              <a:rPr lang="es-CL" sz="2800" dirty="0">
                <a:solidFill>
                  <a:schemeClr val="accent1"/>
                </a:solidFill>
              </a:rPr>
              <a:t> otorgada por CNA respecto de la implementación de sus mecanismos de aseguramiento de la calidad y sus resultados. </a:t>
            </a:r>
            <a:endParaRPr lang="es-CL" sz="2800" dirty="0" smtClean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es-CL" sz="2800" dirty="0" smtClean="0">
                <a:solidFill>
                  <a:schemeClr val="accent1"/>
                </a:solidFill>
              </a:rPr>
              <a:t>	Además</a:t>
            </a:r>
            <a:r>
              <a:rPr lang="es-CL" sz="2800" dirty="0">
                <a:solidFill>
                  <a:schemeClr val="accent1"/>
                </a:solidFill>
              </a:rPr>
              <a:t>, los alumnos nuevos que se incorporen a instituciones acreditadas, podrán acceder a financiamiento estatal o recursos que cuenten con </a:t>
            </a:r>
            <a:r>
              <a:rPr lang="es-CL" sz="2800" dirty="0" smtClean="0">
                <a:solidFill>
                  <a:schemeClr val="accent1"/>
                </a:solidFill>
              </a:rPr>
              <a:t>garantía fiscal.</a:t>
            </a:r>
          </a:p>
          <a:p>
            <a:pPr marL="0" indent="0" algn="just">
              <a:buNone/>
            </a:pPr>
            <a:r>
              <a:rPr lang="es-CL" sz="1800" dirty="0">
                <a:solidFill>
                  <a:schemeClr val="accent1">
                    <a:lumMod val="75000"/>
                  </a:schemeClr>
                </a:solidFill>
              </a:rPr>
              <a:t>Fuente: CNA</a:t>
            </a:r>
            <a:r>
              <a:rPr lang="es-CL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70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8229600" cy="652934"/>
          </a:xfrm>
        </p:spPr>
        <p:txBody>
          <a:bodyPr>
            <a:normAutofit fontScale="90000"/>
          </a:bodyPr>
          <a:lstStyle/>
          <a:p>
            <a:pPr algn="r"/>
            <a:r>
              <a:rPr lang="es-CL" dirty="0" smtClean="0">
                <a:solidFill>
                  <a:schemeClr val="accent6">
                    <a:lumMod val="75000"/>
                  </a:schemeClr>
                </a:solidFill>
              </a:rPr>
              <a:t>Etapas del Proceso</a:t>
            </a:r>
            <a:endParaRPr lang="es-C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104455"/>
          </a:xfrm>
        </p:spPr>
        <p:txBody>
          <a:bodyPr/>
          <a:lstStyle/>
          <a:p>
            <a:pPr marL="514350" indent="-51435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Autoevaluación realizada por la carrera.</a:t>
            </a:r>
          </a:p>
          <a:p>
            <a:pPr marL="514350" indent="-51435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Socialización.</a:t>
            </a:r>
          </a:p>
          <a:p>
            <a:pPr marL="514350" indent="-51435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Evaluación externa realizada por pares evaluadores, en base a criterios establecidos por la CNA (Agencia ADC).</a:t>
            </a:r>
          </a:p>
          <a:p>
            <a:pPr marL="514350" indent="-514350" algn="just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s-CL" sz="2800" dirty="0" smtClean="0">
                <a:solidFill>
                  <a:schemeClr val="accent1">
                    <a:lumMod val="75000"/>
                  </a:schemeClr>
                </a:solidFill>
              </a:rPr>
              <a:t>Resolución y Acuerdos: Comisión Nacional de Acreditación CNA, orientada por las etapas anteriores.</a:t>
            </a:r>
          </a:p>
          <a:p>
            <a:endParaRPr lang="es-CL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4961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5711</TotalTime>
  <Words>3495</Words>
  <Application>Microsoft Macintosh PowerPoint</Application>
  <PresentationFormat>Presentación en pantalla (4:3)</PresentationFormat>
  <Paragraphs>380</Paragraphs>
  <Slides>63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63</vt:i4>
      </vt:variant>
    </vt:vector>
  </HeadingPairs>
  <TitlesOfParts>
    <vt:vector size="68" baseType="lpstr">
      <vt:lpstr>ArialMT</vt:lpstr>
      <vt:lpstr>Calibri</vt:lpstr>
      <vt:lpstr>Wingdings</vt:lpstr>
      <vt:lpstr>Arial</vt:lpstr>
      <vt:lpstr>Tema de Office</vt:lpstr>
      <vt:lpstr>Presentación de PowerPoint</vt:lpstr>
      <vt:lpstr>Transición a una Facultad de Mediana Complejidad</vt:lpstr>
      <vt:lpstr>Antecedentes</vt:lpstr>
      <vt:lpstr>Antecedentes</vt:lpstr>
      <vt:lpstr>Acreditación de Carrera</vt:lpstr>
      <vt:lpstr>Presentación de PowerPoint</vt:lpstr>
      <vt:lpstr>¿Qué es la acreditación de carrera?</vt:lpstr>
      <vt:lpstr>¿Cuáles son los beneficios de la acreditación?</vt:lpstr>
      <vt:lpstr>Etapas del Proceso</vt:lpstr>
      <vt:lpstr>El camino recorrido</vt:lpstr>
      <vt:lpstr>Encuestas Victoria 2015</vt:lpstr>
      <vt:lpstr>Comité de Autoevaluación</vt:lpstr>
      <vt:lpstr>Visita de Pares Evaluadores Externos</vt:lpstr>
      <vt:lpstr>¿Cuáles son los criterios evaluados?</vt:lpstr>
      <vt:lpstr>Criterios Evaluados</vt:lpstr>
      <vt:lpstr>Criterios Evaluados</vt:lpstr>
      <vt:lpstr>Criterios Evaluados</vt:lpstr>
      <vt:lpstr>A continuación se enuncian los criterios evaluados, y se indican las fortalezas y debilidades detectadas, teniendo como base la información recabada por las encuestas del año 2015, y el análisis del comité de autoevaluación.</vt:lpstr>
      <vt:lpstr>Criterio:  Perfil de Egreso</vt:lpstr>
      <vt:lpstr>Perfil de Egreso</vt:lpstr>
      <vt:lpstr>Perfil de Egreso</vt:lpstr>
      <vt:lpstr>Perfil de Egreso</vt:lpstr>
      <vt:lpstr>Criterio:  Estructura Curricular</vt:lpstr>
      <vt:lpstr>Estructura Curricular</vt:lpstr>
      <vt:lpstr>Estructura Curricular</vt:lpstr>
      <vt:lpstr>Estructura Curricular</vt:lpstr>
      <vt:lpstr>Estructura Curricular</vt:lpstr>
      <vt:lpstr>Estructura Curricular</vt:lpstr>
      <vt:lpstr>Mejoras</vt:lpstr>
      <vt:lpstr>Criterio:  Efectividad del Proceso Enseñanza-Aprendizaje</vt:lpstr>
      <vt:lpstr>Efectividad del Proceso Enseñanza-Aprendizaje</vt:lpstr>
      <vt:lpstr>Efectividad proceso Enseñanza-Aprendizaje</vt:lpstr>
      <vt:lpstr>Mejoras</vt:lpstr>
      <vt:lpstr>Criterio:  Resultados del Proceso de Formación</vt:lpstr>
      <vt:lpstr>Resultados del proceso de formación</vt:lpstr>
      <vt:lpstr>Resultados proceso de formación</vt:lpstr>
      <vt:lpstr>Mejoras</vt:lpstr>
      <vt:lpstr>Mejoras</vt:lpstr>
      <vt:lpstr>Criterio:  Vinculación con el Medio</vt:lpstr>
      <vt:lpstr>Vinculación con el medio</vt:lpstr>
      <vt:lpstr>Vinculación con el medio</vt:lpstr>
      <vt:lpstr>Mejoras</vt:lpstr>
      <vt:lpstr>Mejoras</vt:lpstr>
      <vt:lpstr>Criterio: Estructura Organizacional, Administrativa y Financiera</vt:lpstr>
      <vt:lpstr>Estructura Organizacional, Administrativa y Financiera</vt:lpstr>
      <vt:lpstr>Estructura Organizacional, Administrativa y Financiera </vt:lpstr>
      <vt:lpstr>Mejoras</vt:lpstr>
      <vt:lpstr>Criterio: Recursos Humanos</vt:lpstr>
      <vt:lpstr>Recursos Humanos</vt:lpstr>
      <vt:lpstr>Recursos Humanos</vt:lpstr>
      <vt:lpstr>Mejoras</vt:lpstr>
      <vt:lpstr>Mejoras</vt:lpstr>
      <vt:lpstr>Criterio: Infraestructura, Apoyo Técnico y Recursos para la Enseñanza</vt:lpstr>
      <vt:lpstr>Infraestructura, apoyo técnico y recursos para la enseñanza</vt:lpstr>
      <vt:lpstr>Infraestructura, Apoyo Técnico y Recursos para la Enseñanza</vt:lpstr>
      <vt:lpstr>Mejoras</vt:lpstr>
      <vt:lpstr>Criterio: Propósitos institucionales e Integridad</vt:lpstr>
      <vt:lpstr>Propósitos institucionales e Integridad </vt:lpstr>
      <vt:lpstr>Propósitos Institucionales e Integridad</vt:lpstr>
      <vt:lpstr>Propósitos Institucionales e Integridad</vt:lpstr>
      <vt:lpstr>Propósitos Institucionales e Integridad</vt:lpstr>
      <vt:lpstr>Mejoras</vt:lpstr>
      <vt:lpstr>Muchas Gracias</vt:lpstr>
    </vt:vector>
  </TitlesOfParts>
  <Company>Windows User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Manuel Alejandro Soto Rivas</cp:lastModifiedBy>
  <cp:revision>134</cp:revision>
  <cp:lastPrinted>2016-09-26T20:22:49Z</cp:lastPrinted>
  <dcterms:created xsi:type="dcterms:W3CDTF">2015-01-06T11:51:43Z</dcterms:created>
  <dcterms:modified xsi:type="dcterms:W3CDTF">2016-10-17T18:43:18Z</dcterms:modified>
</cp:coreProperties>
</file>